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6" r:id="rId27"/>
    <p:sldId id="280" r:id="rId28"/>
    <p:sldId id="281" r:id="rId29"/>
    <p:sldId id="282" r:id="rId30"/>
    <p:sldId id="283" r:id="rId31"/>
    <p:sldId id="284" r:id="rId32"/>
    <p:sldId id="285" r:id="rId33"/>
    <p:sldId id="287" r:id="rId34"/>
    <p:sldId id="288" r:id="rId35"/>
    <p:sldId id="289" r:id="rId36"/>
    <p:sldId id="290" r:id="rId37"/>
    <p:sldId id="291" r:id="rId38"/>
    <p:sldId id="292" r:id="rId39"/>
    <p:sldId id="294" r:id="rId40"/>
    <p:sldId id="295" r:id="rId41"/>
    <p:sldId id="293" r:id="rId42"/>
    <p:sldId id="296" r:id="rId43"/>
    <p:sldId id="297" r:id="rId44"/>
    <p:sldId id="298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52601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IQ" sz="3200" b="1" dirty="0" smtClean="0">
                <a:solidFill>
                  <a:srgbClr val="2350CF"/>
                </a:solidFill>
                <a:cs typeface="+mj-cs"/>
              </a:rPr>
              <a:t>انتاج </a:t>
            </a:r>
            <a:r>
              <a:rPr lang="ar-IQ" sz="3200" b="1" dirty="0">
                <a:solidFill>
                  <a:srgbClr val="2350CF"/>
                </a:solidFill>
                <a:cs typeface="+mj-cs"/>
              </a:rPr>
              <a:t>خضر/</a:t>
            </a:r>
            <a:r>
              <a:rPr lang="en-US" sz="3200" b="1" dirty="0">
                <a:solidFill>
                  <a:srgbClr val="2350CF"/>
                </a:solidFill>
                <a:cs typeface="+mj-cs"/>
              </a:rPr>
              <a:t>2</a:t>
            </a:r>
            <a:endParaRPr lang="ar-IQ" sz="3200" dirty="0">
              <a:cs typeface="+mj-cs"/>
            </a:endParaRPr>
          </a:p>
          <a:p>
            <a:pPr algn="ctr" rtl="1"/>
            <a:r>
              <a:rPr lang="ar-IQ" sz="3200" dirty="0">
                <a:cs typeface="+mj-cs"/>
              </a:rPr>
              <a:t>الاستاذ المساعد الدكتور نوال مهدي حمود</a:t>
            </a:r>
          </a:p>
          <a:p>
            <a:pPr algn="ctr" rtl="1"/>
            <a:r>
              <a:rPr lang="ar-IQ" sz="3200" dirty="0">
                <a:solidFill>
                  <a:srgbClr val="FF0000"/>
                </a:solidFill>
                <a:cs typeface="+mj-cs"/>
              </a:rPr>
              <a:t>قسم البستنة وهندسة الحدائق</a:t>
            </a:r>
          </a:p>
          <a:p>
            <a:pPr algn="ctr" rtl="1"/>
            <a:r>
              <a:rPr lang="ar-IQ" sz="3200" dirty="0">
                <a:cs typeface="+mj-cs"/>
              </a:rPr>
              <a:t>كلية الزراعة</a:t>
            </a:r>
          </a:p>
          <a:p>
            <a:pPr algn="ctr" rtl="1"/>
            <a:r>
              <a:rPr lang="ar-IQ" sz="3200" dirty="0">
                <a:solidFill>
                  <a:srgbClr val="FF0000"/>
                </a:solidFill>
                <a:cs typeface="+mj-cs"/>
              </a:rPr>
              <a:t>جامعة البصرة</a:t>
            </a:r>
          </a:p>
          <a:p>
            <a:pPr algn="ctr" rtl="1"/>
            <a:r>
              <a:rPr lang="ar-IQ" sz="3200" dirty="0">
                <a:cs typeface="+mj-cs"/>
              </a:rPr>
              <a:t>البصرة</a:t>
            </a:r>
          </a:p>
          <a:p>
            <a:pPr algn="ctr" rtl="1"/>
            <a:r>
              <a:rPr lang="ar-IQ" sz="3200" dirty="0">
                <a:solidFill>
                  <a:srgbClr val="FF0000"/>
                </a:solidFill>
                <a:cs typeface="+mj-cs"/>
              </a:rPr>
              <a:t>العراق</a:t>
            </a:r>
          </a:p>
          <a:p>
            <a:pPr algn="ctr" rtl="1"/>
            <a:r>
              <a:rPr lang="en-US" sz="3200" dirty="0">
                <a:solidFill>
                  <a:srgbClr val="FF0000"/>
                </a:solidFill>
                <a:cs typeface="+mj-cs"/>
              </a:rPr>
              <a:t>2021 – 2020 </a:t>
            </a:r>
            <a:endParaRPr lang="ar-IQ" sz="3200" dirty="0">
              <a:solidFill>
                <a:srgbClr val="FF0000"/>
              </a:solidFill>
              <a:cs typeface="+mj-cs"/>
            </a:endParaRPr>
          </a:p>
          <a:p>
            <a:pPr algn="ctr"/>
            <a:r>
              <a:rPr lang="en-US" sz="3200" dirty="0">
                <a:cs typeface="+mj-cs"/>
              </a:rPr>
              <a:t>albayatyNawal@gmail.com</a:t>
            </a: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04800"/>
            <a:ext cx="1079500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صورة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533400"/>
            <a:ext cx="624205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490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*المناخ الملائم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b="1" dirty="0" smtClean="0">
                <a:cs typeface="+mj-cs"/>
              </a:rPr>
              <a:t>درجة الحرارة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>
                <a:cs typeface="+mj-cs"/>
              </a:rPr>
              <a:t>وتعالج هذه </a:t>
            </a:r>
            <a:r>
              <a:rPr lang="ar-IQ" dirty="0" smtClean="0">
                <a:cs typeface="+mj-cs"/>
              </a:rPr>
              <a:t>الحالة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برفع درجة الحرارة في المشاتل </a:t>
            </a:r>
            <a:r>
              <a:rPr lang="ar-IQ" dirty="0" smtClean="0">
                <a:cs typeface="+mj-cs"/>
              </a:rPr>
              <a:t>المحمية،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ورش البادرات بأسمدة غنية </a:t>
            </a:r>
            <a:r>
              <a:rPr lang="ar-IQ" dirty="0" smtClean="0">
                <a:cs typeface="+mj-cs"/>
              </a:rPr>
              <a:t>بالفسفور،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وريها بمحاليل مخففة من أسمدة فسفورية ذائبة وذلك بأضافة الاسمدة الفوسفاتية اسفل البذور بمسافة </a:t>
            </a:r>
            <a:r>
              <a:rPr lang="en-US" dirty="0">
                <a:cs typeface="+mj-cs"/>
              </a:rPr>
              <a:t>2</a:t>
            </a:r>
            <a:r>
              <a:rPr lang="ar-IQ" dirty="0">
                <a:cs typeface="+mj-cs"/>
              </a:rPr>
              <a:t> – </a:t>
            </a:r>
            <a:r>
              <a:rPr lang="en-US" dirty="0">
                <a:cs typeface="+mj-cs"/>
              </a:rPr>
              <a:t>3</a:t>
            </a:r>
            <a:r>
              <a:rPr lang="ar-IQ" dirty="0">
                <a:cs typeface="+mj-cs"/>
              </a:rPr>
              <a:t>سم عند الزراعة بالبذور مباشرة في الجو البارد،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كما </a:t>
            </a:r>
            <a:r>
              <a:rPr lang="ar-IQ" dirty="0">
                <a:cs typeface="+mj-cs"/>
              </a:rPr>
              <a:t>ان الرطوبة الجوية العالية تشجع على اصابة النمو الخضري بالامراض. </a:t>
            </a:r>
            <a:endParaRPr lang="ar-IQ" b="1" dirty="0">
              <a:cs typeface="+mj-cs"/>
            </a:endParaRPr>
          </a:p>
          <a:p>
            <a:pPr marL="0" indent="0" algn="just" rtl="1">
              <a:buNone/>
            </a:pP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2435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*المناخ الملائم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b="1" dirty="0" smtClean="0">
                <a:cs typeface="+mj-cs"/>
              </a:rPr>
              <a:t>درجة الحرارة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>
                <a:cs typeface="+mj-cs"/>
              </a:rPr>
              <a:t> لدرجة الحرارة تأثير كبير في عقد </a:t>
            </a:r>
            <a:r>
              <a:rPr lang="ar-IQ" dirty="0" smtClean="0">
                <a:cs typeface="+mj-cs"/>
              </a:rPr>
              <a:t>الثمار، 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ويعد </a:t>
            </a:r>
            <a:r>
              <a:rPr lang="ar-IQ" dirty="0">
                <a:cs typeface="+mj-cs"/>
              </a:rPr>
              <a:t>انسب مجال حراري لانبات حبوب اللقاح والاخصاب هو </a:t>
            </a:r>
            <a:r>
              <a:rPr lang="en-US" dirty="0">
                <a:cs typeface="+mj-cs"/>
              </a:rPr>
              <a:t>16</a:t>
            </a:r>
            <a:r>
              <a:rPr lang="ar-IQ" dirty="0">
                <a:cs typeface="+mj-cs"/>
              </a:rPr>
              <a:t> – </a:t>
            </a:r>
            <a:r>
              <a:rPr lang="en-US" dirty="0">
                <a:cs typeface="+mj-cs"/>
              </a:rPr>
              <a:t>19</a:t>
            </a:r>
            <a:r>
              <a:rPr lang="ar-IQ" dirty="0" smtClean="0">
                <a:cs typeface="+mj-cs"/>
              </a:rPr>
              <a:t>م◦ </a:t>
            </a:r>
            <a:r>
              <a:rPr lang="ar-IQ" dirty="0">
                <a:cs typeface="+mj-cs"/>
              </a:rPr>
              <a:t>ليلا و </a:t>
            </a:r>
            <a:r>
              <a:rPr lang="en-US" dirty="0">
                <a:cs typeface="+mj-cs"/>
              </a:rPr>
              <a:t>20</a:t>
            </a:r>
            <a:r>
              <a:rPr lang="ar-IQ" dirty="0">
                <a:cs typeface="+mj-cs"/>
              </a:rPr>
              <a:t> – </a:t>
            </a:r>
            <a:r>
              <a:rPr lang="en-US" dirty="0" smtClean="0">
                <a:cs typeface="+mj-cs"/>
              </a:rPr>
              <a:t>22</a:t>
            </a:r>
            <a:r>
              <a:rPr lang="ar-IQ" dirty="0" smtClean="0">
                <a:cs typeface="+mj-cs"/>
              </a:rPr>
              <a:t>م◦،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ويؤدي </a:t>
            </a:r>
            <a:r>
              <a:rPr lang="ar-IQ" dirty="0">
                <a:cs typeface="+mj-cs"/>
              </a:rPr>
              <a:t>انخفاض درجة الحرارة ليلا عن </a:t>
            </a:r>
            <a:r>
              <a:rPr lang="en-US" dirty="0" smtClean="0">
                <a:cs typeface="+mj-cs"/>
              </a:rPr>
              <a:t>13</a:t>
            </a:r>
            <a:r>
              <a:rPr lang="ar-IQ" dirty="0" smtClean="0">
                <a:cs typeface="+mj-cs"/>
              </a:rPr>
              <a:t>م</a:t>
            </a:r>
            <a:r>
              <a:rPr lang="ar-IQ" dirty="0">
                <a:cs typeface="+mj-cs"/>
              </a:rPr>
              <a:t>◦ </a:t>
            </a:r>
            <a:r>
              <a:rPr lang="ar-IQ" dirty="0" smtClean="0">
                <a:cs typeface="+mj-cs"/>
              </a:rPr>
              <a:t>الى </a:t>
            </a:r>
            <a:r>
              <a:rPr lang="ar-IQ" dirty="0">
                <a:cs typeface="+mj-cs"/>
              </a:rPr>
              <a:t>موت معظم حبوب اللقاح وتوقف عقد </a:t>
            </a:r>
            <a:r>
              <a:rPr lang="ar-IQ" dirty="0" smtClean="0">
                <a:cs typeface="+mj-cs"/>
              </a:rPr>
              <a:t>الثمار،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كما تنخفض نسبة العقد بارتفاع درجة حرارة الليل عن </a:t>
            </a:r>
            <a:r>
              <a:rPr lang="en-US" dirty="0" smtClean="0">
                <a:cs typeface="+mj-cs"/>
              </a:rPr>
              <a:t>21</a:t>
            </a:r>
            <a:r>
              <a:rPr lang="ar-IQ" dirty="0" smtClean="0">
                <a:cs typeface="+mj-cs"/>
              </a:rPr>
              <a:t>م</a:t>
            </a:r>
            <a:r>
              <a:rPr lang="ar-IQ" dirty="0">
                <a:cs typeface="+mj-cs"/>
              </a:rPr>
              <a:t>◦</a:t>
            </a: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او درجة حرارة النهار عن </a:t>
            </a:r>
            <a:r>
              <a:rPr lang="en-US" dirty="0" smtClean="0">
                <a:cs typeface="+mj-cs"/>
              </a:rPr>
              <a:t>32</a:t>
            </a:r>
            <a:r>
              <a:rPr lang="ar-IQ" dirty="0" smtClean="0">
                <a:cs typeface="+mj-cs"/>
              </a:rPr>
              <a:t>م</a:t>
            </a:r>
            <a:r>
              <a:rPr lang="ar-IQ" dirty="0">
                <a:cs typeface="+mj-cs"/>
              </a:rPr>
              <a:t>◦</a:t>
            </a:r>
            <a:r>
              <a:rPr lang="ar-IQ" dirty="0" smtClean="0">
                <a:cs typeface="+mj-cs"/>
              </a:rPr>
              <a:t>،</a:t>
            </a:r>
          </a:p>
          <a:p>
            <a:pPr marL="0" indent="0" algn="just" rtl="1">
              <a:buNone/>
            </a:pP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92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*المناخ الملائم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b="1" dirty="0" smtClean="0">
                <a:cs typeface="+mj-cs"/>
              </a:rPr>
              <a:t>درجة الحرارة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>
                <a:cs typeface="+mj-cs"/>
              </a:rPr>
              <a:t>بصورة عامة يكون العقد ضعيفا اذا كانت درجات الحرارة منخفضة او مرتفعة نسبيا،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>
                <a:cs typeface="+mj-cs"/>
              </a:rPr>
              <a:t> إذ يكون ضعيفا اذا ارتفعت درجة الحرارة عن </a:t>
            </a:r>
            <a:r>
              <a:rPr lang="en-US" dirty="0">
                <a:cs typeface="+mj-cs"/>
              </a:rPr>
              <a:t>38</a:t>
            </a:r>
            <a:r>
              <a:rPr lang="ar-IQ" dirty="0">
                <a:cs typeface="+mj-cs"/>
              </a:rPr>
              <a:t>م◦ لفترة </a:t>
            </a:r>
            <a:r>
              <a:rPr lang="en-US" dirty="0">
                <a:cs typeface="+mj-cs"/>
              </a:rPr>
              <a:t>5</a:t>
            </a:r>
            <a:r>
              <a:rPr lang="ar-IQ" dirty="0">
                <a:cs typeface="+mj-cs"/>
              </a:rPr>
              <a:t> – </a:t>
            </a:r>
            <a:r>
              <a:rPr lang="en-US" dirty="0">
                <a:cs typeface="+mj-cs"/>
              </a:rPr>
              <a:t>10</a:t>
            </a:r>
            <a:r>
              <a:rPr lang="ar-IQ" dirty="0">
                <a:cs typeface="+mj-cs"/>
              </a:rPr>
              <a:t> أيام بعد تفتح المتك بسبب تلف الجنين بعد التلقيح.   </a:t>
            </a:r>
            <a:endParaRPr lang="ar-IQ" b="1" dirty="0">
              <a:cs typeface="+mj-cs"/>
            </a:endParaRPr>
          </a:p>
          <a:p>
            <a:pPr algn="just" rtl="1">
              <a:buFontTx/>
              <a:buChar char="-"/>
            </a:pPr>
            <a:endParaRPr lang="ar-IQ" b="1" dirty="0">
              <a:cs typeface="+mj-cs"/>
            </a:endParaRPr>
          </a:p>
          <a:p>
            <a:pPr marL="0" indent="0" algn="just" rtl="1">
              <a:buNone/>
            </a:pP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5374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*المناخ الملائم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b="1" dirty="0">
                <a:cs typeface="+mj-cs"/>
              </a:rPr>
              <a:t>درجة </a:t>
            </a:r>
            <a:r>
              <a:rPr lang="ar-IQ" sz="2400" b="1" dirty="0" smtClean="0">
                <a:cs typeface="+mj-cs"/>
              </a:rPr>
              <a:t>الحرارة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>
                <a:cs typeface="+mj-cs"/>
              </a:rPr>
              <a:t>من العوامل المحددة </a:t>
            </a:r>
            <a:r>
              <a:rPr lang="ar-IQ" sz="2400" dirty="0">
                <a:cs typeface="+mj-cs"/>
              </a:rPr>
              <a:t>لعقد الثمار في الطماطة </a:t>
            </a:r>
            <a:r>
              <a:rPr lang="ar-IQ" sz="2400" dirty="0" smtClean="0">
                <a:cs typeface="+mj-cs"/>
              </a:rPr>
              <a:t>هي </a:t>
            </a:r>
            <a:r>
              <a:rPr lang="ar-IQ" sz="2400" dirty="0">
                <a:cs typeface="+mj-cs"/>
              </a:rPr>
              <a:t>درجة حرارة </a:t>
            </a:r>
            <a:r>
              <a:rPr lang="ar-IQ" sz="2400" dirty="0" smtClean="0">
                <a:cs typeface="+mj-cs"/>
              </a:rPr>
              <a:t>الليل،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>
                <a:cs typeface="+mj-cs"/>
              </a:rPr>
              <a:t> </a:t>
            </a:r>
            <a:r>
              <a:rPr lang="ar-IQ" sz="2400" dirty="0">
                <a:cs typeface="+mj-cs"/>
              </a:rPr>
              <a:t>إذ يكون العقد ضعيفا اذا كانت درجة حرارة الليل مرتفعة جدا اعلى من </a:t>
            </a:r>
            <a:r>
              <a:rPr lang="en-US" sz="2400" dirty="0">
                <a:cs typeface="+mj-cs"/>
              </a:rPr>
              <a:t>25</a:t>
            </a:r>
            <a:r>
              <a:rPr lang="ar-IQ" sz="2400" dirty="0">
                <a:cs typeface="+mj-cs"/>
              </a:rPr>
              <a:t> – </a:t>
            </a:r>
            <a:r>
              <a:rPr lang="en-US" sz="2400" dirty="0">
                <a:cs typeface="+mj-cs"/>
              </a:rPr>
              <a:t>27</a:t>
            </a:r>
            <a:r>
              <a:rPr lang="ar-IQ" sz="2400" dirty="0">
                <a:cs typeface="+mj-cs"/>
              </a:rPr>
              <a:t>م◦ لبضعة ايام قبل وبعد تفتح </a:t>
            </a:r>
            <a:r>
              <a:rPr lang="ar-IQ" sz="2400" dirty="0" smtClean="0">
                <a:cs typeface="+mj-cs"/>
              </a:rPr>
              <a:t>المتك،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>
                <a:cs typeface="+mj-cs"/>
              </a:rPr>
              <a:t> </a:t>
            </a:r>
            <a:r>
              <a:rPr lang="ar-IQ" sz="2400" dirty="0">
                <a:cs typeface="+mj-cs"/>
              </a:rPr>
              <a:t>ويختلف ذلك باختلاف </a:t>
            </a:r>
            <a:r>
              <a:rPr lang="ar-IQ" sz="2400" dirty="0" smtClean="0">
                <a:cs typeface="+mj-cs"/>
              </a:rPr>
              <a:t>الاصناف، </a:t>
            </a:r>
            <a:r>
              <a:rPr lang="ar-IQ" sz="2400" dirty="0">
                <a:cs typeface="+mj-cs"/>
              </a:rPr>
              <a:t>فهناك بعض الاصناف الاستوائية التي تعقد ثمارها على درجة حرارة ليل مرتفعة نسبيا، </a:t>
            </a:r>
            <a:endParaRPr lang="ar-IQ" sz="2400" dirty="0" smtClean="0">
              <a:cs typeface="+mj-cs"/>
            </a:endParaRP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>
                <a:cs typeface="+mj-cs"/>
              </a:rPr>
              <a:t>وعلى </a:t>
            </a:r>
            <a:r>
              <a:rPr lang="ar-IQ" sz="2400" dirty="0">
                <a:cs typeface="+mj-cs"/>
              </a:rPr>
              <a:t>درجة حرارة منخفضة </a:t>
            </a:r>
            <a:r>
              <a:rPr lang="en-US" sz="2400" dirty="0">
                <a:cs typeface="+mj-cs"/>
              </a:rPr>
              <a:t>10</a:t>
            </a:r>
            <a:r>
              <a:rPr lang="ar-IQ" sz="2400" dirty="0">
                <a:cs typeface="+mj-cs"/>
              </a:rPr>
              <a:t>م◦ فان نسبة كبيرة من الازهار </a:t>
            </a:r>
            <a:r>
              <a:rPr lang="ar-IQ" sz="2400" dirty="0" smtClean="0">
                <a:cs typeface="+mj-cs"/>
              </a:rPr>
              <a:t>تجهض،</a:t>
            </a:r>
          </a:p>
        </p:txBody>
      </p:sp>
    </p:spTree>
    <p:extLst>
      <p:ext uri="{BB962C8B-B14F-4D97-AF65-F5344CB8AC3E}">
        <p14:creationId xmlns:p14="http://schemas.microsoft.com/office/powerpoint/2010/main" val="320652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*المناخ الملائم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b="1" dirty="0" smtClean="0">
                <a:cs typeface="+mj-cs"/>
              </a:rPr>
              <a:t>درجة الحرارة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>
                <a:cs typeface="+mj-cs"/>
              </a:rPr>
              <a:t> وخلال الاوقات التي يكون فيها الجو باردا فانه يمكن استعمال هرمونات عقد الثمار مثل  </a:t>
            </a:r>
            <a:r>
              <a:rPr lang="en-US" dirty="0">
                <a:cs typeface="+mj-cs"/>
              </a:rPr>
              <a:t>IAA</a:t>
            </a:r>
            <a:r>
              <a:rPr lang="ar-IQ" dirty="0">
                <a:cs typeface="+mj-cs"/>
              </a:rPr>
              <a:t> بتركيز </a:t>
            </a:r>
            <a:r>
              <a:rPr lang="en-US" dirty="0">
                <a:cs typeface="+mj-cs"/>
              </a:rPr>
              <a:t>25</a:t>
            </a:r>
            <a:r>
              <a:rPr lang="ar-IQ" dirty="0">
                <a:cs typeface="+mj-cs"/>
              </a:rPr>
              <a:t> – </a:t>
            </a:r>
            <a:r>
              <a:rPr lang="en-US" dirty="0">
                <a:cs typeface="+mj-cs"/>
              </a:rPr>
              <a:t>50</a:t>
            </a:r>
            <a:r>
              <a:rPr lang="ar-IQ" dirty="0">
                <a:cs typeface="+mj-cs"/>
              </a:rPr>
              <a:t> جزء بالمليون،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>
                <a:cs typeface="+mj-cs"/>
              </a:rPr>
              <a:t> الا ان ذلك يؤدي الى تكوين ثمار عذرية مجوفة وتؤدي اضافة الجبرلينات مع </a:t>
            </a:r>
            <a:r>
              <a:rPr lang="en-US" dirty="0">
                <a:cs typeface="+mj-cs"/>
              </a:rPr>
              <a:t>IAA</a:t>
            </a:r>
            <a:r>
              <a:rPr lang="ar-IQ" dirty="0">
                <a:cs typeface="+mj-cs"/>
              </a:rPr>
              <a:t> الى تقليل تجوف الثمار.</a:t>
            </a:r>
            <a:endParaRPr lang="ar-IQ" b="1" dirty="0">
              <a:cs typeface="+mj-cs"/>
            </a:endParaRPr>
          </a:p>
          <a:p>
            <a:pPr algn="just" rtl="1">
              <a:buFontTx/>
              <a:buChar char="-"/>
            </a:pPr>
            <a:endParaRPr lang="ar-IQ" b="1" dirty="0">
              <a:cs typeface="+mj-cs"/>
            </a:endParaRPr>
          </a:p>
          <a:p>
            <a:pPr marL="0" indent="0" algn="r" rtl="1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2959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200" b="1" dirty="0"/>
              <a:t>*المناخ الملائم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b="1" dirty="0">
                <a:cs typeface="+mj-cs"/>
              </a:rPr>
              <a:t>درجة </a:t>
            </a:r>
            <a:r>
              <a:rPr lang="ar-IQ" b="1" dirty="0" smtClean="0">
                <a:cs typeface="+mj-cs"/>
              </a:rPr>
              <a:t>الحرارة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تؤدي </a:t>
            </a:r>
            <a:r>
              <a:rPr lang="ar-IQ" dirty="0">
                <a:cs typeface="+mj-cs"/>
              </a:rPr>
              <a:t>الرياح الجافة الساخنة التي تهب على نباتات الطماطة الى جفاف الازهار وموتها او سقوط الثمار الحديثة العقد،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كما </a:t>
            </a:r>
            <a:r>
              <a:rPr lang="ar-IQ" dirty="0">
                <a:cs typeface="+mj-cs"/>
              </a:rPr>
              <a:t>ان ارتفاع درجة الحرارة والرياح الساخنة تؤديان الى زيادة كمية الماء التي يفقدها </a:t>
            </a:r>
            <a:r>
              <a:rPr lang="ar-IQ" dirty="0" smtClean="0">
                <a:cs typeface="+mj-cs"/>
              </a:rPr>
              <a:t>النبات، </a:t>
            </a:r>
            <a:r>
              <a:rPr lang="ar-IQ" dirty="0">
                <a:cs typeface="+mj-cs"/>
              </a:rPr>
              <a:t>وسقوط </a:t>
            </a:r>
            <a:r>
              <a:rPr lang="ar-IQ" dirty="0" smtClean="0">
                <a:cs typeface="+mj-cs"/>
              </a:rPr>
              <a:t>الازهار،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او ان يشجعا على استطالة قلم الزهرة قبل تفتحها،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وان </a:t>
            </a:r>
            <a:r>
              <a:rPr lang="ar-IQ" dirty="0">
                <a:cs typeface="+mj-cs"/>
              </a:rPr>
              <a:t>مثل هذه الازهار من النادر ان تتلقح وتعقد ثمارها</a:t>
            </a:r>
            <a:r>
              <a:rPr lang="ar-IQ" dirty="0" smtClean="0">
                <a:cs typeface="+mj-cs"/>
              </a:rPr>
              <a:t>.................. يتبع</a:t>
            </a:r>
            <a:endParaRPr lang="en-US" dirty="0">
              <a:cs typeface="+mj-cs"/>
            </a:endParaRPr>
          </a:p>
          <a:p>
            <a:pPr marL="0" indent="0" algn="r" rtl="1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9435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*المناخ الملائم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b="1" dirty="0" smtClean="0">
                <a:cs typeface="+mj-cs"/>
              </a:rPr>
              <a:t>الضوء </a:t>
            </a:r>
          </a:p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>
                <a:cs typeface="+mj-cs"/>
              </a:rPr>
              <a:t>يعد نبات الطماطة من النباتات المحايدة لتأثير الفترة الضوئية،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 smtClean="0">
                <a:cs typeface="+mj-cs"/>
              </a:rPr>
              <a:t>وان </a:t>
            </a:r>
            <a:r>
              <a:rPr lang="ar-IQ" dirty="0">
                <a:cs typeface="+mj-cs"/>
              </a:rPr>
              <a:t>عقد الثمار يحصل عندما يكون طول الفترة الضوئية </a:t>
            </a:r>
            <a:r>
              <a:rPr lang="en-US" dirty="0">
                <a:cs typeface="+mj-cs"/>
              </a:rPr>
              <a:t>7</a:t>
            </a:r>
            <a:r>
              <a:rPr lang="ar-IQ" dirty="0">
                <a:cs typeface="+mj-cs"/>
              </a:rPr>
              <a:t> – </a:t>
            </a:r>
            <a:r>
              <a:rPr lang="en-US" dirty="0">
                <a:cs typeface="+mj-cs"/>
              </a:rPr>
              <a:t>19</a:t>
            </a:r>
            <a:r>
              <a:rPr lang="ar-IQ" dirty="0">
                <a:cs typeface="+mj-cs"/>
              </a:rPr>
              <a:t> </a:t>
            </a:r>
            <a:r>
              <a:rPr lang="ar-IQ" dirty="0" smtClean="0">
                <a:cs typeface="+mj-cs"/>
              </a:rPr>
              <a:t>ساعة،</a:t>
            </a:r>
          </a:p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وقد لايحصل اذا قلت هذه الفترة عن خمسة ساعات،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 smtClean="0">
                <a:cs typeface="+mj-cs"/>
              </a:rPr>
              <a:t>وانسب </a:t>
            </a:r>
            <a:r>
              <a:rPr lang="ar-IQ" dirty="0">
                <a:cs typeface="+mj-cs"/>
              </a:rPr>
              <a:t>مدة اضاءة حوالي </a:t>
            </a:r>
            <a:r>
              <a:rPr lang="en-US" dirty="0">
                <a:cs typeface="+mj-cs"/>
              </a:rPr>
              <a:t>12</a:t>
            </a:r>
            <a:r>
              <a:rPr lang="ar-IQ" dirty="0">
                <a:cs typeface="+mj-cs"/>
              </a:rPr>
              <a:t> ساعة، </a:t>
            </a:r>
            <a:endParaRPr lang="en-US" dirty="0">
              <a:cs typeface="+mj-cs"/>
            </a:endParaRPr>
          </a:p>
          <a:p>
            <a:pPr algn="just" rtl="1"/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2639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*المناخ الملائم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b="1" dirty="0" smtClean="0">
                <a:cs typeface="+mj-cs"/>
              </a:rPr>
              <a:t>الضوء 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>
                <a:cs typeface="+mj-cs"/>
              </a:rPr>
              <a:t>فضلا عن ان انخفاض شدة الاضاءة كثيرا وخاصة في الشتاء يضعف النمو الخضري،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ويقلل </a:t>
            </a:r>
            <a:r>
              <a:rPr lang="ar-IQ" dirty="0">
                <a:cs typeface="+mj-cs"/>
              </a:rPr>
              <a:t>محتوى الثمار من فيتامين </a:t>
            </a:r>
            <a:r>
              <a:rPr lang="en-US" dirty="0">
                <a:cs typeface="+mj-cs"/>
              </a:rPr>
              <a:t>C</a:t>
            </a:r>
            <a:r>
              <a:rPr lang="ar-IQ" dirty="0" smtClean="0">
                <a:cs typeface="+mj-cs"/>
              </a:rPr>
              <a:t>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إذ ان محتوى الثمار من هذا الحامض يكون اوطئ بكثير تحت شدة الضوء الواطئة عنها في شدة الضوء العالية،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ولقد </a:t>
            </a:r>
            <a:r>
              <a:rPr lang="ar-IQ" dirty="0">
                <a:cs typeface="+mj-cs"/>
              </a:rPr>
              <a:t>أمكن الحصول على زيادة قدرها </a:t>
            </a:r>
            <a:r>
              <a:rPr lang="en-US" dirty="0">
                <a:cs typeface="+mj-cs"/>
              </a:rPr>
              <a:t>66</a:t>
            </a:r>
            <a:r>
              <a:rPr lang="ar-IQ" dirty="0">
                <a:cs typeface="+mj-cs"/>
              </a:rPr>
              <a:t>% من حامض الاسكوربيك في الثمار التي كانت في طور النضج الاخضر عندما نقلت من الظل الى الضوء. </a:t>
            </a:r>
            <a:endParaRPr lang="ar-IQ" b="1" dirty="0">
              <a:cs typeface="+mj-cs"/>
            </a:endParaRPr>
          </a:p>
          <a:p>
            <a:pPr algn="just" rtl="1"/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7110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*المناخ الملائم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b="1" dirty="0" smtClean="0">
                <a:cs typeface="+mj-cs"/>
              </a:rPr>
              <a:t>الضوء </a:t>
            </a:r>
          </a:p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>
                <a:cs typeface="+mj-cs"/>
              </a:rPr>
              <a:t>يعتقد ان لشدة الضوء تاثيرا على نسبة الكاروتين في </a:t>
            </a:r>
            <a:r>
              <a:rPr lang="ar-IQ" dirty="0" smtClean="0">
                <a:cs typeface="+mj-cs"/>
              </a:rPr>
              <a:t>الثمار،</a:t>
            </a:r>
          </a:p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 smtClean="0">
                <a:cs typeface="+mj-cs"/>
              </a:rPr>
              <a:t>إذ </a:t>
            </a:r>
            <a:r>
              <a:rPr lang="ar-IQ" dirty="0">
                <a:cs typeface="+mj-cs"/>
              </a:rPr>
              <a:t>وجد ان نسبته في ثمار الطماطة المزروعة داخل البيوت الزجاجية اقل مقارنة بتلك المزروعة مكشوفة في الحقل</a:t>
            </a:r>
            <a:r>
              <a:rPr lang="ar-IQ" dirty="0" smtClean="0">
                <a:cs typeface="+mj-cs"/>
              </a:rPr>
              <a:t>،</a:t>
            </a:r>
          </a:p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كما ان الثمار التي تجمع خضراء ثم تنضج صناعيا يقل فيها الكاروتين. </a:t>
            </a:r>
            <a:endParaRPr lang="en-US" dirty="0">
              <a:cs typeface="+mj-cs"/>
            </a:endParaRPr>
          </a:p>
          <a:p>
            <a:pPr algn="r" rtl="1">
              <a:buFontTx/>
              <a:buChar char="-"/>
            </a:pPr>
            <a:endParaRPr lang="ar-IQ" b="1" dirty="0">
              <a:cs typeface="+mj-cs"/>
            </a:endParaRPr>
          </a:p>
          <a:p>
            <a:pPr algn="r" rtl="1"/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4362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*المناخ الملائم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b="1" dirty="0" smtClean="0">
                <a:cs typeface="+mj-cs"/>
              </a:rPr>
              <a:t>الضوء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>
                <a:cs typeface="+mj-cs"/>
              </a:rPr>
              <a:t>للضوء والحرارة معا تاثيرا على تلوين ثمار </a:t>
            </a:r>
            <a:r>
              <a:rPr lang="ar-IQ" dirty="0" smtClean="0">
                <a:cs typeface="+mj-cs"/>
              </a:rPr>
              <a:t>الطماطة،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فمن المعروف ان اللون في الطماطة يرجع الى مادتي الليكوبين </a:t>
            </a:r>
            <a:r>
              <a:rPr lang="ar-IQ" dirty="0" smtClean="0">
                <a:cs typeface="+mj-cs"/>
              </a:rPr>
              <a:t>والكاروتين،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وبصورة </a:t>
            </a:r>
            <a:r>
              <a:rPr lang="ar-IQ" dirty="0">
                <a:cs typeface="+mj-cs"/>
              </a:rPr>
              <a:t>عامة تكون نسبة الاول الى الثاني </a:t>
            </a:r>
            <a:r>
              <a:rPr lang="en-US" dirty="0">
                <a:cs typeface="+mj-cs"/>
              </a:rPr>
              <a:t>3</a:t>
            </a:r>
            <a:r>
              <a:rPr lang="ar-IQ" dirty="0">
                <a:cs typeface="+mj-cs"/>
              </a:rPr>
              <a:t>:</a:t>
            </a:r>
            <a:r>
              <a:rPr lang="en-US" dirty="0">
                <a:cs typeface="+mj-cs"/>
              </a:rPr>
              <a:t>1</a:t>
            </a:r>
            <a:r>
              <a:rPr lang="ar-IQ" dirty="0">
                <a:cs typeface="+mj-cs"/>
              </a:rPr>
              <a:t> في الثمار الناضجة،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وقد </a:t>
            </a:r>
            <a:r>
              <a:rPr lang="ar-IQ" dirty="0">
                <a:cs typeface="+mj-cs"/>
              </a:rPr>
              <a:t>وجد ان الضوء لايؤثر على الليكوبين ولكنه يؤثر على </a:t>
            </a:r>
            <a:r>
              <a:rPr lang="ar-IQ" dirty="0" smtClean="0">
                <a:cs typeface="+mj-cs"/>
              </a:rPr>
              <a:t>الكاروتين،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بعكس درجة الحرارة التي تؤثر على الليكوبين ولا تؤثر على </a:t>
            </a:r>
            <a:r>
              <a:rPr lang="ar-IQ" dirty="0" smtClean="0">
                <a:cs typeface="+mj-cs"/>
              </a:rPr>
              <a:t>الكاروتين،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ولكي </a:t>
            </a:r>
            <a:r>
              <a:rPr lang="ar-IQ" dirty="0">
                <a:cs typeface="+mj-cs"/>
              </a:rPr>
              <a:t>يكون تلون الطماطة طبيعيا يجب ان يتوفر الضوء والحرارة معا.</a:t>
            </a:r>
            <a:endParaRPr lang="en-US" dirty="0">
              <a:cs typeface="+mj-cs"/>
            </a:endParaRPr>
          </a:p>
          <a:p>
            <a:pPr algn="just" rtl="1">
              <a:buFontTx/>
              <a:buChar char="-"/>
            </a:pP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0061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199"/>
            <a:ext cx="7772400" cy="1905001"/>
          </a:xfrm>
        </p:spPr>
        <p:txBody>
          <a:bodyPr>
            <a:normAutofit fontScale="90000"/>
          </a:bodyPr>
          <a:lstStyle/>
          <a:p>
            <a:pPr rtl="1"/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sz="3600" b="1" dirty="0" smtClean="0"/>
              <a:t>العائلة </a:t>
            </a:r>
            <a:r>
              <a:rPr lang="ar-IQ" sz="3600" b="1" dirty="0"/>
              <a:t>الباذنجانية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 err="1"/>
              <a:t>Solanaceae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Night Shade Family </a:t>
            </a:r>
            <a:r>
              <a:rPr lang="en-US" sz="3600" dirty="0"/>
              <a:t/>
            </a:r>
            <a:br>
              <a:rPr lang="en-US" sz="3600" dirty="0"/>
            </a:br>
            <a:endParaRPr lang="ar-IQ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324600" cy="2057400"/>
          </a:xfrm>
        </p:spPr>
        <p:txBody>
          <a:bodyPr>
            <a:normAutofit/>
          </a:bodyPr>
          <a:lstStyle/>
          <a:p>
            <a:r>
              <a:rPr lang="ar-IQ" b="1" dirty="0" smtClean="0"/>
              <a:t>الطماطة</a:t>
            </a:r>
          </a:p>
          <a:p>
            <a:pPr rtl="1"/>
            <a:r>
              <a:rPr lang="ar-IQ" b="1" dirty="0"/>
              <a:t>*الاسم الانكليزي </a:t>
            </a:r>
            <a:r>
              <a:rPr lang="en-US" b="1" dirty="0"/>
              <a:t>   Tomato</a:t>
            </a:r>
            <a:endParaRPr lang="en-US" dirty="0"/>
          </a:p>
          <a:p>
            <a:pPr rtl="1"/>
            <a:r>
              <a:rPr lang="ar-IQ" sz="2400" b="1" dirty="0">
                <a:cs typeface="+mj-cs"/>
              </a:rPr>
              <a:t>*الاسم العلمــي  </a:t>
            </a:r>
            <a:r>
              <a:rPr lang="en-US" sz="2400" b="1" i="1" dirty="0" err="1">
                <a:cs typeface="+mj-cs"/>
              </a:rPr>
              <a:t>Lycopersicon</a:t>
            </a:r>
            <a:r>
              <a:rPr lang="en-US" sz="2400" b="1" i="1" dirty="0">
                <a:cs typeface="+mj-cs"/>
              </a:rPr>
              <a:t> </a:t>
            </a:r>
            <a:r>
              <a:rPr lang="en-US" sz="2400" b="1" i="1" dirty="0" err="1">
                <a:cs typeface="+mj-cs"/>
              </a:rPr>
              <a:t>esculentum</a:t>
            </a:r>
            <a:r>
              <a:rPr lang="en-US" sz="2400" b="1" dirty="0">
                <a:cs typeface="+mj-cs"/>
              </a:rPr>
              <a:t> Mill</a:t>
            </a:r>
            <a:r>
              <a:rPr lang="en-US" sz="2400" b="1" dirty="0" smtClean="0">
                <a:cs typeface="+mj-cs"/>
              </a:rPr>
              <a:t>.</a:t>
            </a:r>
            <a:endParaRPr lang="ar-IQ" sz="2400" b="1" dirty="0" smtClean="0">
              <a:cs typeface="+mj-cs"/>
            </a:endParaRPr>
          </a:p>
          <a:p>
            <a:pPr algn="l" rtl="1"/>
            <a:r>
              <a:rPr lang="ar-IQ" sz="1600" b="1" dirty="0"/>
              <a:t>م</a:t>
            </a:r>
            <a:r>
              <a:rPr lang="en-US" sz="1600" b="1" dirty="0"/>
              <a:t>3</a:t>
            </a:r>
            <a:r>
              <a:rPr lang="ar-IQ" sz="1600" b="1" dirty="0"/>
              <a:t> </a:t>
            </a:r>
            <a:r>
              <a:rPr lang="en-US" sz="1600" b="1" dirty="0"/>
              <a:t>15</a:t>
            </a:r>
            <a:r>
              <a:rPr lang="ar-IQ" sz="1600" b="1" dirty="0"/>
              <a:t>/ </a:t>
            </a:r>
            <a:r>
              <a:rPr lang="en-US" sz="1600" b="1" dirty="0"/>
              <a:t>3</a:t>
            </a:r>
            <a:r>
              <a:rPr lang="ar-IQ" sz="1600" b="1" dirty="0"/>
              <a:t>/ </a:t>
            </a:r>
            <a:r>
              <a:rPr lang="en-US" sz="1600" b="1"/>
              <a:t>2022</a:t>
            </a:r>
            <a:endParaRPr lang="en-US" sz="160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6133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*المناخ الملائم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b="1" dirty="0" smtClean="0">
                <a:cs typeface="+mj-cs"/>
              </a:rPr>
              <a:t>الضوء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>
                <a:cs typeface="+mj-cs"/>
              </a:rPr>
              <a:t> تزيد الاضاءة الشديدة من التأثير الضار لدرجات الحرارة المرتفعة نهارا على عقد </a:t>
            </a:r>
            <a:r>
              <a:rPr lang="ar-IQ" dirty="0" smtClean="0">
                <a:cs typeface="+mj-cs"/>
              </a:rPr>
              <a:t>الثمار،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ولا يكون لها تأثيرا ضارا على عقد الثمار عندما تكون درجة الحرارة مناسبة </a:t>
            </a:r>
            <a:r>
              <a:rPr lang="ar-IQ" dirty="0" smtClean="0">
                <a:cs typeface="+mj-cs"/>
              </a:rPr>
              <a:t>للعقد،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إذ ان شدة الضوء قد تؤثر على درجة الحرارة داخل الثمار،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وعندما </a:t>
            </a:r>
            <a:r>
              <a:rPr lang="ar-IQ" dirty="0">
                <a:cs typeface="+mj-cs"/>
              </a:rPr>
              <a:t>تكون درجة حرارة الليل منخفضة فان الاضاءة الشديدة نهارا تساعد على تحسين العقد تحت هذه الظروف. </a:t>
            </a:r>
            <a:endParaRPr lang="en-US" dirty="0">
              <a:cs typeface="+mj-cs"/>
            </a:endParaRPr>
          </a:p>
          <a:p>
            <a:pPr algn="just" rtl="1">
              <a:buFontTx/>
              <a:buChar char="-"/>
            </a:pP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292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*المناخ الملائم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b="1" dirty="0" smtClean="0">
                <a:cs typeface="+mj-cs"/>
              </a:rPr>
              <a:t>الضوء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>
                <a:cs typeface="+mj-cs"/>
              </a:rPr>
              <a:t>ان انخفاض شدة الضوء الى اقل من </a:t>
            </a:r>
            <a:r>
              <a:rPr lang="en-US" dirty="0">
                <a:cs typeface="+mj-cs"/>
              </a:rPr>
              <a:t>1000</a:t>
            </a:r>
            <a:r>
              <a:rPr lang="ar-IQ" dirty="0">
                <a:cs typeface="+mj-cs"/>
              </a:rPr>
              <a:t>شمعة قدم</a:t>
            </a:r>
            <a:r>
              <a:rPr lang="ar-IQ" baseline="30000" dirty="0">
                <a:cs typeface="+mj-cs"/>
              </a:rPr>
              <a:t>-</a:t>
            </a:r>
            <a:r>
              <a:rPr lang="en-US" baseline="30000" dirty="0">
                <a:cs typeface="+mj-cs"/>
              </a:rPr>
              <a:t>1</a:t>
            </a:r>
            <a:r>
              <a:rPr lang="en-US" dirty="0">
                <a:cs typeface="+mj-cs"/>
              </a:rPr>
              <a:t> </a:t>
            </a:r>
            <a:r>
              <a:rPr lang="ar-IQ" dirty="0" smtClean="0">
                <a:cs typeface="+mj-cs"/>
              </a:rPr>
              <a:t>،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 smtClean="0">
                <a:cs typeface="+mj-cs"/>
              </a:rPr>
              <a:t>يمكن </a:t>
            </a:r>
            <a:r>
              <a:rPr lang="ar-IQ" dirty="0">
                <a:cs typeface="+mj-cs"/>
              </a:rPr>
              <a:t>ان يؤثر في نمو النبات وتزهيره،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 smtClean="0">
                <a:cs typeface="+mj-cs"/>
              </a:rPr>
              <a:t>واذا </a:t>
            </a:r>
            <a:r>
              <a:rPr lang="ar-IQ" dirty="0">
                <a:cs typeface="+mj-cs"/>
              </a:rPr>
              <a:t>انخفضت عن </a:t>
            </a:r>
            <a:r>
              <a:rPr lang="ar-IQ" dirty="0" smtClean="0">
                <a:cs typeface="+mj-cs"/>
              </a:rPr>
              <a:t>ذلك، </a:t>
            </a:r>
            <a:r>
              <a:rPr lang="ar-IQ" dirty="0">
                <a:cs typeface="+mj-cs"/>
              </a:rPr>
              <a:t>فإن </a:t>
            </a:r>
            <a:r>
              <a:rPr lang="ar-IQ" dirty="0" smtClean="0">
                <a:cs typeface="+mj-cs"/>
              </a:rPr>
              <a:t>استعمال </a:t>
            </a:r>
            <a:r>
              <a:rPr lang="ar-IQ" dirty="0">
                <a:cs typeface="+mj-cs"/>
              </a:rPr>
              <a:t>الاضاءة الصناعية يكون ضروريا لزيادة شدة الضوء وإطالة الفترة الضوئية</a:t>
            </a:r>
            <a:r>
              <a:rPr lang="ar-IQ" dirty="0" smtClean="0">
                <a:cs typeface="+mj-cs"/>
              </a:rPr>
              <a:t>.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 smtClean="0">
                <a:cs typeface="+mj-cs"/>
              </a:rPr>
              <a:t>...................... يتبع</a:t>
            </a:r>
            <a:endParaRPr lang="en-US" dirty="0">
              <a:cs typeface="+mj-cs"/>
            </a:endParaRPr>
          </a:p>
          <a:p>
            <a:pPr algn="just" rtl="1">
              <a:lnSpc>
                <a:spcPct val="170000"/>
              </a:lnSpc>
              <a:buFontTx/>
              <a:buChar char="-"/>
            </a:pP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98981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*فسلجة الازهار في الطماطة 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 smtClean="0">
                <a:cs typeface="+mj-cs"/>
              </a:rPr>
              <a:t>ان </a:t>
            </a:r>
            <a:r>
              <a:rPr lang="ar-IQ" dirty="0">
                <a:cs typeface="+mj-cs"/>
              </a:rPr>
              <a:t>موعد الازهار في الطماطة صفة وراثية تختلف من صنف الى آخر،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 smtClean="0">
                <a:cs typeface="+mj-cs"/>
              </a:rPr>
              <a:t>فهناك </a:t>
            </a:r>
            <a:r>
              <a:rPr lang="ar-IQ" dirty="0">
                <a:cs typeface="+mj-cs"/>
              </a:rPr>
              <a:t>اصناف مبكرة ومتوسطة ومتأخرة في موعد </a:t>
            </a:r>
            <a:r>
              <a:rPr lang="ar-IQ" dirty="0" smtClean="0">
                <a:cs typeface="+mj-cs"/>
              </a:rPr>
              <a:t>إزهارها،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 smtClean="0">
                <a:cs typeface="+mj-cs"/>
              </a:rPr>
              <a:t>الا </a:t>
            </a:r>
            <a:r>
              <a:rPr lang="ar-IQ" dirty="0">
                <a:cs typeface="+mj-cs"/>
              </a:rPr>
              <a:t>ان موعد الازهار يتأثر تقديما وتاخيرا في الصنف الواحد بعديد من العوامل وكما يلي :   </a:t>
            </a:r>
          </a:p>
        </p:txBody>
      </p:sp>
    </p:spTree>
    <p:extLst>
      <p:ext uri="{BB962C8B-B14F-4D97-AF65-F5344CB8AC3E}">
        <p14:creationId xmlns:p14="http://schemas.microsoft.com/office/powerpoint/2010/main" val="183834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200" b="1" dirty="0"/>
              <a:t>*فسلجة الازهار في الطماطة 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ar-IQ" b="1" dirty="0">
                <a:cs typeface="+mj-cs"/>
              </a:rPr>
              <a:t>اولا- تأثير التوزن بين المواد الكربوهيدراتية والنتروجين </a:t>
            </a:r>
            <a:endParaRPr lang="en-US" b="1" dirty="0">
              <a:cs typeface="+mj-cs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IQ" b="1" dirty="0">
                <a:cs typeface="+mj-cs"/>
              </a:rPr>
              <a:t>ثانيا- تأثير الفترة الضوئية  </a:t>
            </a:r>
            <a:endParaRPr lang="ar-IQ" b="1" dirty="0" smtClean="0">
              <a:cs typeface="+mj-cs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IQ" b="1" dirty="0">
                <a:cs typeface="+mj-cs"/>
              </a:rPr>
              <a:t>ثالثا- تأثير درجة الحرارة</a:t>
            </a:r>
            <a:endParaRPr lang="en-US" b="1" dirty="0">
              <a:cs typeface="+mj-cs"/>
            </a:endParaRPr>
          </a:p>
          <a:p>
            <a:pPr marL="0" indent="0" algn="just" rtl="1">
              <a:buNone/>
            </a:pPr>
            <a:endParaRPr lang="en-US" dirty="0"/>
          </a:p>
          <a:p>
            <a:pPr marL="0" indent="0" algn="just" rtl="1">
              <a:buNone/>
            </a:pP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1117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*فسلجة الازهار في الطماطة 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 rtl="1">
              <a:lnSpc>
                <a:spcPct val="160000"/>
              </a:lnSpc>
              <a:buNone/>
            </a:pPr>
            <a:r>
              <a:rPr lang="ar-IQ" b="1" dirty="0">
                <a:cs typeface="+mj-cs"/>
              </a:rPr>
              <a:t>اولا- تأثير التوزن بين المواد الكربوهيدراتية والنتروجين </a:t>
            </a:r>
            <a:endParaRPr lang="en-US" dirty="0">
              <a:cs typeface="+mj-cs"/>
            </a:endParaRPr>
          </a:p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 smtClean="0">
                <a:cs typeface="+mj-cs"/>
              </a:rPr>
              <a:t>لا </a:t>
            </a:r>
            <a:r>
              <a:rPr lang="ar-IQ" dirty="0">
                <a:cs typeface="+mj-cs"/>
              </a:rPr>
              <a:t>تزهر نباتات الطماطة ولا تعقد ثمارها بشكل جيد الا اذا كان هناك توازن بين محتوى النبات من المواد الكربوهيدراتية والنتروجين،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 smtClean="0">
                <a:cs typeface="+mj-cs"/>
              </a:rPr>
              <a:t>على </a:t>
            </a:r>
            <a:r>
              <a:rPr lang="ar-IQ" dirty="0">
                <a:cs typeface="+mj-cs"/>
              </a:rPr>
              <a:t>ان يكون هذا التوازن عند مستوى مناسب من كل </a:t>
            </a:r>
            <a:r>
              <a:rPr lang="ar-IQ" dirty="0" smtClean="0">
                <a:cs typeface="+mj-cs"/>
              </a:rPr>
              <a:t>منها،</a:t>
            </a:r>
          </a:p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 smtClean="0">
                <a:cs typeface="+mj-cs"/>
              </a:rPr>
              <a:t>فاذا </a:t>
            </a:r>
            <a:r>
              <a:rPr lang="ar-IQ" dirty="0">
                <a:cs typeface="+mj-cs"/>
              </a:rPr>
              <a:t>اختل هذا الشرط تأثر الازهار وعقد الثمار وكما يلي:</a:t>
            </a:r>
            <a:endParaRPr lang="en-US" dirty="0">
              <a:cs typeface="+mj-cs"/>
            </a:endParaRPr>
          </a:p>
          <a:p>
            <a:pPr algn="just" rtl="1"/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9849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*فسلجة الازهار في الطماطة 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ar-IQ" b="1" dirty="0">
                <a:cs typeface="+mj-cs"/>
              </a:rPr>
              <a:t>اولا- تأثير التوزن بين المواد الكربوهيدراتية والنتروجين </a:t>
            </a:r>
            <a:endParaRPr lang="ar-IQ" dirty="0" smtClean="0">
              <a:cs typeface="+mj-cs"/>
            </a:endParaRPr>
          </a:p>
          <a:p>
            <a:pPr marL="514350" indent="-514350" algn="just" rtl="1">
              <a:lnSpc>
                <a:spcPct val="150000"/>
              </a:lnSpc>
              <a:buAutoNum type="arabic1Minus"/>
            </a:pPr>
            <a:r>
              <a:rPr lang="ar-IQ" dirty="0" smtClean="0">
                <a:cs typeface="+mj-cs"/>
              </a:rPr>
              <a:t>يؤدي </a:t>
            </a:r>
            <a:r>
              <a:rPr lang="ar-IQ" dirty="0">
                <a:cs typeface="+mj-cs"/>
              </a:rPr>
              <a:t>انخفاض محتوى النبات من الكربوهيدرات </a:t>
            </a:r>
            <a:r>
              <a:rPr lang="ar-IQ" dirty="0" smtClean="0">
                <a:cs typeface="+mj-cs"/>
              </a:rPr>
              <a:t>والنتروجين الى،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 smtClean="0">
                <a:cs typeface="+mj-cs"/>
              </a:rPr>
              <a:t>ضعف </a:t>
            </a:r>
            <a:r>
              <a:rPr lang="ar-IQ" dirty="0">
                <a:cs typeface="+mj-cs"/>
              </a:rPr>
              <a:t>النمو </a:t>
            </a:r>
            <a:r>
              <a:rPr lang="ar-IQ" dirty="0" smtClean="0">
                <a:cs typeface="+mj-cs"/>
              </a:rPr>
              <a:t>النباتي، 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 smtClean="0">
                <a:cs typeface="+mj-cs"/>
              </a:rPr>
              <a:t>مع </a:t>
            </a:r>
            <a:r>
              <a:rPr lang="ar-IQ" dirty="0">
                <a:cs typeface="+mj-cs"/>
              </a:rPr>
              <a:t>ضعف شديد في </a:t>
            </a:r>
            <a:r>
              <a:rPr lang="ar-IQ" dirty="0" smtClean="0">
                <a:cs typeface="+mj-cs"/>
              </a:rPr>
              <a:t>الازهار </a:t>
            </a:r>
            <a:r>
              <a:rPr lang="ar-IQ" dirty="0">
                <a:cs typeface="+mj-cs"/>
              </a:rPr>
              <a:t>وعقد الثمار.</a:t>
            </a:r>
            <a:endParaRPr lang="en-US" dirty="0">
              <a:cs typeface="+mj-cs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5955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3600" b="1" dirty="0"/>
              <a:t>*فسلجة الازهار في الطماطة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ar-IQ" sz="1800" b="1" dirty="0">
                <a:cs typeface="+mj-cs"/>
              </a:rPr>
              <a:t>اولا- تأثير التوزن بين المواد الكربوهيدراتية </a:t>
            </a:r>
            <a:r>
              <a:rPr lang="ar-IQ" sz="1800" b="1" dirty="0" smtClean="0">
                <a:cs typeface="+mj-cs"/>
              </a:rPr>
              <a:t>والنتروجين</a:t>
            </a:r>
          </a:p>
          <a:p>
            <a:pPr marL="542925" indent="-542925" algn="just" rtl="1">
              <a:lnSpc>
                <a:spcPct val="150000"/>
              </a:lnSpc>
              <a:buNone/>
            </a:pPr>
            <a:r>
              <a:rPr lang="ar-IQ" sz="1800" dirty="0">
                <a:cs typeface="+mj-cs"/>
              </a:rPr>
              <a:t>ب- عند توفر النتروجين بكميات كبيرة في ظروف تسمح بالبناء الضوئي الجيد، </a:t>
            </a:r>
            <a:endParaRPr lang="ar-IQ" sz="1800" dirty="0" smtClean="0">
              <a:cs typeface="+mj-cs"/>
            </a:endParaRP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1800" dirty="0" smtClean="0">
                <a:cs typeface="+mj-cs"/>
              </a:rPr>
              <a:t>فان </a:t>
            </a:r>
            <a:r>
              <a:rPr lang="ar-IQ" sz="1800" dirty="0">
                <a:cs typeface="+mj-cs"/>
              </a:rPr>
              <a:t>الغذاء المجهز يستهلك في تكوين نموات خضرية </a:t>
            </a:r>
            <a:r>
              <a:rPr lang="ar-IQ" sz="1800" dirty="0" smtClean="0">
                <a:cs typeface="+mj-cs"/>
              </a:rPr>
              <a:t>جديدة،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1800" dirty="0" smtClean="0">
                <a:cs typeface="+mj-cs"/>
              </a:rPr>
              <a:t> </a:t>
            </a:r>
            <a:r>
              <a:rPr lang="ar-IQ" sz="1800" dirty="0">
                <a:cs typeface="+mj-cs"/>
              </a:rPr>
              <a:t>وتكون النباتات قوية </a:t>
            </a:r>
            <a:r>
              <a:rPr lang="ar-IQ" sz="1800" dirty="0" smtClean="0">
                <a:cs typeface="+mj-cs"/>
              </a:rPr>
              <a:t>النمو،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1800" dirty="0" smtClean="0">
                <a:cs typeface="+mj-cs"/>
              </a:rPr>
              <a:t> </a:t>
            </a:r>
            <a:r>
              <a:rPr lang="ar-IQ" sz="1800" dirty="0">
                <a:cs typeface="+mj-cs"/>
              </a:rPr>
              <a:t>وغير </a:t>
            </a:r>
            <a:r>
              <a:rPr lang="ar-IQ" sz="1800" dirty="0" smtClean="0">
                <a:cs typeface="+mj-cs"/>
              </a:rPr>
              <a:t>مثمرة،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1800" dirty="0" smtClean="0">
                <a:cs typeface="+mj-cs"/>
              </a:rPr>
              <a:t> </a:t>
            </a:r>
            <a:r>
              <a:rPr lang="ar-IQ" sz="1800" dirty="0">
                <a:cs typeface="+mj-cs"/>
              </a:rPr>
              <a:t>وتتميز بارتفاع محتواها من </a:t>
            </a:r>
            <a:r>
              <a:rPr lang="ar-IQ" sz="1800" dirty="0" smtClean="0">
                <a:cs typeface="+mj-cs"/>
              </a:rPr>
              <a:t>النتروجين،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1800" dirty="0" smtClean="0">
                <a:cs typeface="+mj-cs"/>
              </a:rPr>
              <a:t> </a:t>
            </a:r>
            <a:r>
              <a:rPr lang="ar-IQ" sz="1800" dirty="0">
                <a:cs typeface="+mj-cs"/>
              </a:rPr>
              <a:t>وانخفاض محتواها من الكربوهيدرات. </a:t>
            </a:r>
            <a:endParaRPr lang="ar-IQ" sz="1800" dirty="0" smtClean="0">
              <a:cs typeface="+mj-cs"/>
            </a:endParaRP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1800" dirty="0" smtClean="0">
                <a:cs typeface="+mj-cs"/>
              </a:rPr>
              <a:t>( </a:t>
            </a:r>
            <a:r>
              <a:rPr lang="ar-IQ" sz="1800" dirty="0">
                <a:cs typeface="+mj-cs"/>
              </a:rPr>
              <a:t>محتوى التربة من النتروجين مرتفع والنباتات تحتوي على نسبة كبيرة من البروتين وقليلة من الكربوهيدرات.. لايحصل العقد او يكون منخفض). </a:t>
            </a:r>
          </a:p>
        </p:txBody>
      </p:sp>
    </p:spTree>
    <p:extLst>
      <p:ext uri="{BB962C8B-B14F-4D97-AF65-F5344CB8AC3E}">
        <p14:creationId xmlns:p14="http://schemas.microsoft.com/office/powerpoint/2010/main" val="232203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*فسلجة الازهار في الطماطة 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 rtl="1">
              <a:lnSpc>
                <a:spcPct val="170000"/>
              </a:lnSpc>
              <a:buNone/>
            </a:pPr>
            <a:r>
              <a:rPr lang="ar-IQ" b="1" dirty="0">
                <a:cs typeface="+mj-cs"/>
              </a:rPr>
              <a:t>اولا- تأثير التوزن بين المواد الكربوهيدراتية والنتروجين </a:t>
            </a:r>
            <a:endParaRPr lang="ar-IQ" b="1" dirty="0" smtClean="0">
              <a:cs typeface="+mj-cs"/>
            </a:endParaRPr>
          </a:p>
          <a:p>
            <a:pPr marL="714375" indent="-714375" algn="just" rtl="1">
              <a:lnSpc>
                <a:spcPct val="170000"/>
              </a:lnSpc>
              <a:buNone/>
            </a:pPr>
            <a:r>
              <a:rPr lang="ar-IQ" dirty="0" smtClean="0">
                <a:cs typeface="+mj-cs"/>
              </a:rPr>
              <a:t>جـ - </a:t>
            </a:r>
            <a:r>
              <a:rPr lang="ar-IQ" dirty="0">
                <a:cs typeface="+mj-cs"/>
              </a:rPr>
              <a:t>عند توفر النتروجين بكميات بكميات كبيرة في ظروف لاتسمح بالبناء الضوئي الجيد</a:t>
            </a:r>
            <a:r>
              <a:rPr lang="ar-IQ" dirty="0" smtClean="0">
                <a:cs typeface="+mj-cs"/>
              </a:rPr>
              <a:t>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فان </a:t>
            </a:r>
            <a:r>
              <a:rPr lang="ar-IQ" dirty="0">
                <a:cs typeface="+mj-cs"/>
              </a:rPr>
              <a:t>النباتات تكون رهيفة </a:t>
            </a:r>
            <a:r>
              <a:rPr lang="ar-IQ" dirty="0" smtClean="0">
                <a:cs typeface="+mj-cs"/>
              </a:rPr>
              <a:t>وضعيفة،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وذات محتوى مرتفع من </a:t>
            </a:r>
            <a:r>
              <a:rPr lang="ar-IQ" dirty="0" smtClean="0">
                <a:cs typeface="+mj-cs"/>
              </a:rPr>
              <a:t>النتروجين،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ومنخفض من </a:t>
            </a:r>
            <a:r>
              <a:rPr lang="ar-IQ" dirty="0" smtClean="0">
                <a:cs typeface="+mj-cs"/>
              </a:rPr>
              <a:t>الكربوهيدرات،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ويكون ازهارها وعقد ثمارها منخفضين. </a:t>
            </a:r>
            <a:endParaRPr lang="en-US" dirty="0">
              <a:cs typeface="+mj-cs"/>
            </a:endParaRPr>
          </a:p>
          <a:p>
            <a:pPr marL="0" indent="0" algn="just" rtl="1">
              <a:lnSpc>
                <a:spcPct val="170000"/>
              </a:lnSpc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5631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200" b="1" dirty="0"/>
              <a:t>*فسلجة الازهار في الطماطة 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 rtl="1">
              <a:lnSpc>
                <a:spcPct val="170000"/>
              </a:lnSpc>
              <a:buNone/>
            </a:pPr>
            <a:r>
              <a:rPr lang="ar-IQ" b="1" dirty="0">
                <a:cs typeface="+mj-cs"/>
              </a:rPr>
              <a:t>اولا- تأثير التوزن بين المواد الكربوهيدراتية والنتروجين </a:t>
            </a:r>
            <a:endParaRPr lang="ar-IQ" b="1" dirty="0" smtClean="0">
              <a:cs typeface="+mj-cs"/>
            </a:endParaRPr>
          </a:p>
          <a:p>
            <a:pPr marL="0" indent="0" algn="just" rtl="1">
              <a:lnSpc>
                <a:spcPct val="170000"/>
              </a:lnSpc>
              <a:buNone/>
            </a:pPr>
            <a:r>
              <a:rPr lang="ar-IQ" dirty="0">
                <a:cs typeface="+mj-cs"/>
              </a:rPr>
              <a:t>د- يؤدي نقص النتروجين الى ضعف النمو </a:t>
            </a:r>
            <a:r>
              <a:rPr lang="ar-IQ" dirty="0" smtClean="0">
                <a:cs typeface="+mj-cs"/>
              </a:rPr>
              <a:t>الخضري،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واذا </a:t>
            </a:r>
            <a:r>
              <a:rPr lang="ar-IQ" dirty="0">
                <a:cs typeface="+mj-cs"/>
              </a:rPr>
              <a:t>كان مصاحبا لظروف تسمح بالبناء الضوئي </a:t>
            </a:r>
            <a:r>
              <a:rPr lang="ar-IQ" dirty="0" smtClean="0">
                <a:cs typeface="+mj-cs"/>
              </a:rPr>
              <a:t>الجيد،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 يرتفع محتوى </a:t>
            </a:r>
            <a:r>
              <a:rPr lang="ar-IQ" dirty="0">
                <a:cs typeface="+mj-cs"/>
              </a:rPr>
              <a:t>النبات من </a:t>
            </a:r>
            <a:r>
              <a:rPr lang="ar-IQ" dirty="0" smtClean="0">
                <a:cs typeface="+mj-cs"/>
              </a:rPr>
              <a:t>الكربوهيدرات،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الا ان الازهار وعقد الثمار يبقيان منخفضين.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(</a:t>
            </a:r>
            <a:r>
              <a:rPr lang="ar-IQ" dirty="0">
                <a:cs typeface="+mj-cs"/>
              </a:rPr>
              <a:t>محتوى التربة من النتروجين </a:t>
            </a:r>
            <a:r>
              <a:rPr lang="ar-IQ" dirty="0" smtClean="0">
                <a:cs typeface="+mj-cs"/>
              </a:rPr>
              <a:t>قليل، </a:t>
            </a:r>
            <a:r>
              <a:rPr lang="ar-IQ" dirty="0">
                <a:cs typeface="+mj-cs"/>
              </a:rPr>
              <a:t>ومحتوى اوراق وانسجة النبات فيه نسبة كبيرة من الكربوهيدرات ونسبة قليلة من البروتين.. لاتعقد او ان العقد يكون منخفض).</a:t>
            </a:r>
            <a:endParaRPr lang="en-US" dirty="0">
              <a:cs typeface="+mj-cs"/>
            </a:endParaRPr>
          </a:p>
          <a:p>
            <a:pPr marL="0" indent="0" algn="just" rtl="1">
              <a:buNone/>
            </a:pPr>
            <a:endParaRPr lang="ar-IQ" b="1" dirty="0"/>
          </a:p>
          <a:p>
            <a:pPr marL="0" indent="0" algn="just" rtl="1">
              <a:buNone/>
            </a:pP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0323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*فسلجة الازهار في الطماطة 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ar-IQ" b="1" dirty="0">
                <a:cs typeface="+mj-cs"/>
              </a:rPr>
              <a:t>اولا- تأثير التوزن بين المواد الكربوهيدراتية والنتروجين </a:t>
            </a:r>
            <a:endParaRPr lang="ar-IQ" dirty="0" smtClean="0">
              <a:cs typeface="+mj-cs"/>
            </a:endParaRPr>
          </a:p>
          <a:p>
            <a:pPr marL="628650" indent="-628650" algn="just" rtl="1">
              <a:lnSpc>
                <a:spcPct val="150000"/>
              </a:lnSpc>
              <a:buNone/>
            </a:pPr>
            <a:r>
              <a:rPr lang="ar-IQ" dirty="0" smtClean="0">
                <a:cs typeface="+mj-cs"/>
              </a:rPr>
              <a:t>هـ </a:t>
            </a:r>
            <a:r>
              <a:rPr lang="ar-IQ" dirty="0">
                <a:cs typeface="+mj-cs"/>
              </a:rPr>
              <a:t>- تعقد معظم او جميع </a:t>
            </a:r>
            <a:r>
              <a:rPr lang="ar-IQ" dirty="0" smtClean="0">
                <a:cs typeface="+mj-cs"/>
              </a:rPr>
              <a:t>الثمار،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 smtClean="0">
                <a:cs typeface="+mj-cs"/>
              </a:rPr>
              <a:t>عندما </a:t>
            </a:r>
            <a:r>
              <a:rPr lang="ar-IQ" dirty="0">
                <a:cs typeface="+mj-cs"/>
              </a:rPr>
              <a:t>يكون محتوى التربة من النتروجين بنسب </a:t>
            </a:r>
            <a:r>
              <a:rPr lang="ar-IQ" dirty="0" smtClean="0">
                <a:cs typeface="+mj-cs"/>
              </a:rPr>
              <a:t>متوسطة،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فان النباتات تحتوي على نسب متعادلة من الكربوهيدرات والبروتين.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322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200" b="1" dirty="0" smtClean="0"/>
              <a:t>تعريف بالمحصول</a:t>
            </a:r>
            <a:r>
              <a:rPr lang="en-US" sz="3200" b="1" dirty="0" smtClean="0"/>
              <a:t>*</a:t>
            </a:r>
            <a:endParaRPr lang="ar-IQ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85738" indent="-185738" algn="just" rtl="1">
              <a:lnSpc>
                <a:spcPct val="170000"/>
              </a:lnSpc>
              <a:buNone/>
            </a:pPr>
            <a:r>
              <a:rPr lang="ar-IQ" dirty="0" smtClean="0">
                <a:cs typeface="+mj-cs"/>
              </a:rPr>
              <a:t>-الطماطة من اكثر محاصيل الخضر شيوعا إذ يزرع على نطاق واسع في كثير من بلدان العالم، </a:t>
            </a:r>
          </a:p>
          <a:p>
            <a:pPr marL="185738" indent="-185738" algn="just" rtl="1">
              <a:lnSpc>
                <a:spcPct val="170000"/>
              </a:lnSpc>
              <a:buNone/>
            </a:pPr>
            <a:r>
              <a:rPr lang="ar-IQ" dirty="0" smtClean="0">
                <a:cs typeface="+mj-cs"/>
              </a:rPr>
              <a:t>- يحتوي كل </a:t>
            </a:r>
            <a:r>
              <a:rPr lang="en-US" dirty="0" smtClean="0">
                <a:cs typeface="+mj-cs"/>
              </a:rPr>
              <a:t>100</a:t>
            </a:r>
            <a:r>
              <a:rPr lang="ar-IQ" dirty="0" smtClean="0">
                <a:cs typeface="+mj-cs"/>
              </a:rPr>
              <a:t> غم من الثمار الطازجة على </a:t>
            </a:r>
            <a:r>
              <a:rPr lang="en-US" dirty="0" smtClean="0">
                <a:cs typeface="+mj-cs"/>
              </a:rPr>
              <a:t>94</a:t>
            </a:r>
            <a:r>
              <a:rPr lang="ar-IQ" dirty="0" smtClean="0">
                <a:cs typeface="+mj-cs"/>
              </a:rPr>
              <a:t> % ماء و </a:t>
            </a:r>
            <a:r>
              <a:rPr lang="en-US" dirty="0" smtClean="0">
                <a:cs typeface="+mj-cs"/>
              </a:rPr>
              <a:t>22</a:t>
            </a:r>
            <a:r>
              <a:rPr lang="ar-IQ" dirty="0" smtClean="0">
                <a:cs typeface="+mj-cs"/>
              </a:rPr>
              <a:t> سعرة حرارية و</a:t>
            </a:r>
            <a:r>
              <a:rPr lang="en-US" dirty="0" smtClean="0">
                <a:cs typeface="+mj-cs"/>
              </a:rPr>
              <a:t>4.75</a:t>
            </a:r>
            <a:r>
              <a:rPr lang="ar-IQ" dirty="0" smtClean="0">
                <a:cs typeface="+mj-cs"/>
              </a:rPr>
              <a:t> غم كربوهيدرات و </a:t>
            </a:r>
            <a:r>
              <a:rPr lang="en-US" dirty="0" smtClean="0">
                <a:cs typeface="+mj-cs"/>
              </a:rPr>
              <a:t>1.05</a:t>
            </a:r>
            <a:r>
              <a:rPr lang="ar-IQ" dirty="0" smtClean="0">
                <a:cs typeface="+mj-cs"/>
              </a:rPr>
              <a:t> غم بروتين و </a:t>
            </a:r>
            <a:r>
              <a:rPr lang="en-US" dirty="0" smtClean="0">
                <a:cs typeface="+mj-cs"/>
              </a:rPr>
              <a:t>0.2</a:t>
            </a:r>
            <a:r>
              <a:rPr lang="ar-IQ" dirty="0" smtClean="0">
                <a:cs typeface="+mj-cs"/>
              </a:rPr>
              <a:t> غم دهون و </a:t>
            </a:r>
            <a:r>
              <a:rPr lang="en-US" dirty="0" smtClean="0">
                <a:cs typeface="+mj-cs"/>
              </a:rPr>
              <a:t>0.75</a:t>
            </a:r>
            <a:r>
              <a:rPr lang="ar-IQ" dirty="0" smtClean="0">
                <a:cs typeface="+mj-cs"/>
              </a:rPr>
              <a:t> غم الياف و </a:t>
            </a:r>
            <a:r>
              <a:rPr lang="en-US" dirty="0" smtClean="0">
                <a:cs typeface="+mj-cs"/>
              </a:rPr>
              <a:t>0.5</a:t>
            </a:r>
            <a:r>
              <a:rPr lang="ar-IQ" dirty="0" smtClean="0">
                <a:cs typeface="+mj-cs"/>
              </a:rPr>
              <a:t> غم رماد و </a:t>
            </a:r>
            <a:r>
              <a:rPr lang="en-US" dirty="0" smtClean="0">
                <a:cs typeface="+mj-cs"/>
              </a:rPr>
              <a:t>900</a:t>
            </a:r>
            <a:r>
              <a:rPr lang="ar-IQ" dirty="0" smtClean="0">
                <a:cs typeface="+mj-cs"/>
              </a:rPr>
              <a:t> وحده دولية من فيتامين</a:t>
            </a:r>
            <a:r>
              <a:rPr lang="en-US" dirty="0" smtClean="0">
                <a:cs typeface="+mj-cs"/>
              </a:rPr>
              <a:t>A </a:t>
            </a:r>
            <a:r>
              <a:rPr lang="ar-IQ" dirty="0" smtClean="0">
                <a:cs typeface="+mj-cs"/>
              </a:rPr>
              <a:t> و </a:t>
            </a:r>
            <a:r>
              <a:rPr lang="en-US" dirty="0" smtClean="0">
                <a:cs typeface="+mj-cs"/>
              </a:rPr>
              <a:t>25</a:t>
            </a:r>
            <a:r>
              <a:rPr lang="ar-IQ" dirty="0" smtClean="0">
                <a:cs typeface="+mj-cs"/>
              </a:rPr>
              <a:t> ملغم فيتامين</a:t>
            </a:r>
            <a:r>
              <a:rPr lang="en-US" dirty="0" smtClean="0">
                <a:cs typeface="+mj-cs"/>
              </a:rPr>
              <a:t>C </a:t>
            </a:r>
            <a:r>
              <a:rPr lang="ar-IQ" dirty="0" smtClean="0">
                <a:cs typeface="+mj-cs"/>
              </a:rPr>
              <a:t> و</a:t>
            </a:r>
            <a:r>
              <a:rPr lang="en-US" dirty="0" smtClean="0">
                <a:cs typeface="+mj-cs"/>
              </a:rPr>
              <a:t>0.06 </a:t>
            </a:r>
            <a:r>
              <a:rPr lang="ar-IQ" dirty="0" smtClean="0">
                <a:cs typeface="+mj-cs"/>
              </a:rPr>
              <a:t> ريبوفلافين (</a:t>
            </a:r>
            <a:r>
              <a:rPr lang="en-US" dirty="0" smtClean="0">
                <a:cs typeface="+mj-cs"/>
              </a:rPr>
              <a:t>B</a:t>
            </a:r>
            <a:r>
              <a:rPr lang="en-US" baseline="-25000" dirty="0" smtClean="0">
                <a:cs typeface="+mj-cs"/>
              </a:rPr>
              <a:t>2</a:t>
            </a:r>
            <a:r>
              <a:rPr lang="ar-IQ" dirty="0" smtClean="0">
                <a:cs typeface="+mj-cs"/>
              </a:rPr>
              <a:t>) و </a:t>
            </a:r>
            <a:r>
              <a:rPr lang="en-US" dirty="0" smtClean="0">
                <a:cs typeface="+mj-cs"/>
              </a:rPr>
              <a:t>14</a:t>
            </a:r>
            <a:r>
              <a:rPr lang="ar-IQ" dirty="0" smtClean="0">
                <a:cs typeface="+mj-cs"/>
              </a:rPr>
              <a:t> ملغم كالسيوم و </a:t>
            </a:r>
            <a:r>
              <a:rPr lang="en-US" dirty="0" smtClean="0">
                <a:cs typeface="+mj-cs"/>
              </a:rPr>
              <a:t>26</a:t>
            </a:r>
            <a:r>
              <a:rPr lang="ar-IQ" dirty="0" smtClean="0">
                <a:cs typeface="+mj-cs"/>
              </a:rPr>
              <a:t> ملغم فسفور و </a:t>
            </a:r>
            <a:r>
              <a:rPr lang="en-US" dirty="0" smtClean="0">
                <a:cs typeface="+mj-cs"/>
              </a:rPr>
              <a:t>300</a:t>
            </a:r>
            <a:r>
              <a:rPr lang="ar-IQ" dirty="0" smtClean="0">
                <a:cs typeface="+mj-cs"/>
              </a:rPr>
              <a:t> ملغم بوتاسيوم و </a:t>
            </a:r>
            <a:r>
              <a:rPr lang="en-US" dirty="0" smtClean="0">
                <a:cs typeface="+mj-cs"/>
              </a:rPr>
              <a:t>20</a:t>
            </a:r>
            <a:r>
              <a:rPr lang="ar-IQ" dirty="0" smtClean="0">
                <a:cs typeface="+mj-cs"/>
              </a:rPr>
              <a:t> ملغم مغنيسيوم و </a:t>
            </a:r>
            <a:r>
              <a:rPr lang="en-US" dirty="0" smtClean="0">
                <a:cs typeface="+mj-cs"/>
              </a:rPr>
              <a:t>0.5</a:t>
            </a:r>
            <a:r>
              <a:rPr lang="ar-IQ" dirty="0" smtClean="0">
                <a:cs typeface="+mj-cs"/>
              </a:rPr>
              <a:t> ملغم حديد و </a:t>
            </a:r>
            <a:r>
              <a:rPr lang="en-US" dirty="0" smtClean="0">
                <a:cs typeface="+mj-cs"/>
              </a:rPr>
              <a:t>6.3</a:t>
            </a:r>
            <a:r>
              <a:rPr lang="ar-IQ" dirty="0" smtClean="0">
                <a:cs typeface="+mj-cs"/>
              </a:rPr>
              <a:t> ملغم صوديوم.</a:t>
            </a:r>
            <a:endParaRPr lang="en-US" dirty="0">
              <a:cs typeface="+mj-cs"/>
            </a:endParaRPr>
          </a:p>
          <a:p>
            <a:pPr marL="0" indent="0" algn="just" rtl="1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4666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*فسلجة الازهار في الطماطة 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ar-IQ" b="1" dirty="0"/>
              <a:t>ثانيا- تأثير الفترة الضوئية  </a:t>
            </a:r>
            <a:endParaRPr lang="en-US" dirty="0"/>
          </a:p>
          <a:p>
            <a:pPr marL="357188" indent="-357188" algn="just" rtl="1">
              <a:lnSpc>
                <a:spcPct val="150000"/>
              </a:lnSpc>
              <a:buNone/>
            </a:pPr>
            <a:r>
              <a:rPr lang="ar-IQ" dirty="0"/>
              <a:t> </a:t>
            </a:r>
            <a:r>
              <a:rPr lang="ar-IQ" dirty="0" smtClean="0"/>
              <a:t>- الطماطة </a:t>
            </a:r>
            <a:r>
              <a:rPr lang="ar-IQ" dirty="0"/>
              <a:t>من النباتات </a:t>
            </a:r>
            <a:r>
              <a:rPr lang="ar-IQ" dirty="0" smtClean="0"/>
              <a:t>المحايدة، </a:t>
            </a:r>
            <a:r>
              <a:rPr lang="ar-IQ" dirty="0"/>
              <a:t>اي انها لاتتطلب فترة ضوئية معينة لكي </a:t>
            </a:r>
            <a:r>
              <a:rPr lang="ar-IQ" dirty="0" smtClean="0"/>
              <a:t>تزهر.</a:t>
            </a:r>
            <a:endParaRPr lang="en-US" dirty="0"/>
          </a:p>
          <a:p>
            <a:pPr marL="0" indent="0" algn="just" rtl="1">
              <a:lnSpc>
                <a:spcPct val="150000"/>
              </a:lnSpc>
              <a:buNone/>
            </a:pP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7946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*فسلجة الازهار في الطماطة 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 rtl="1">
              <a:lnSpc>
                <a:spcPct val="160000"/>
              </a:lnSpc>
              <a:buNone/>
            </a:pPr>
            <a:r>
              <a:rPr lang="ar-IQ" b="1" dirty="0">
                <a:cs typeface="+mj-cs"/>
              </a:rPr>
              <a:t>ثالثا- تأثير درجة الحرارة</a:t>
            </a:r>
            <a:endParaRPr lang="en-US" dirty="0">
              <a:cs typeface="+mj-cs"/>
            </a:endParaRPr>
          </a:p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 smtClean="0">
                <a:cs typeface="+mj-cs"/>
              </a:rPr>
              <a:t>تؤدي </a:t>
            </a:r>
            <a:r>
              <a:rPr lang="ar-IQ" dirty="0">
                <a:cs typeface="+mj-cs"/>
              </a:rPr>
              <a:t>درجة الحرارة المرتفعة الى تأخير ازهار الطماطة</a:t>
            </a:r>
            <a:r>
              <a:rPr lang="ar-IQ" dirty="0" smtClean="0">
                <a:cs typeface="+mj-cs"/>
              </a:rPr>
              <a:t>،</a:t>
            </a:r>
          </a:p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وتتشابه الاصناف في ذلك سواء كانت مبكرة او متاخرة الازهار,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 smtClean="0">
                <a:cs typeface="+mj-cs"/>
              </a:rPr>
              <a:t>وعلى </a:t>
            </a:r>
            <a:r>
              <a:rPr lang="ar-IQ" dirty="0">
                <a:cs typeface="+mj-cs"/>
              </a:rPr>
              <a:t>العكس من ذلك فان تعريض النباتات الصغيرة الى درجات حرارة منخفضة نسبيا يدفعها نحو الازهار المبكر</a:t>
            </a:r>
            <a:r>
              <a:rPr lang="ar-IQ" dirty="0" smtClean="0">
                <a:cs typeface="+mj-cs"/>
              </a:rPr>
              <a:t>،</a:t>
            </a:r>
          </a:p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ويستفاد من هذه الظاهرة في الانتاج التجاري للطماطة في الزراعة المحمية.</a:t>
            </a:r>
            <a:endParaRPr lang="en-US" dirty="0">
              <a:cs typeface="+mj-cs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9788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>*</a:t>
            </a:r>
            <a:r>
              <a:rPr lang="ar-IQ" sz="3200" b="1" dirty="0"/>
              <a:t>فسلجة العقد في الثمار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 smtClean="0">
                <a:cs typeface="+mj-cs"/>
              </a:rPr>
              <a:t>لايحدث </a:t>
            </a:r>
            <a:r>
              <a:rPr lang="ar-IQ" dirty="0">
                <a:cs typeface="+mj-cs"/>
              </a:rPr>
              <a:t>عقد الثمار الا في ظروف خاصة واذا لم تتوفر هذه الظروف فان الازهار تسقط بعد تفتحها بقليل او تبقى لعدة ايام دون عقد, ثم تسقط بفعل الرياح او بمجرد ملامستها،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 smtClean="0">
                <a:cs typeface="+mj-cs"/>
              </a:rPr>
              <a:t>واذا </a:t>
            </a:r>
            <a:r>
              <a:rPr lang="ar-IQ" dirty="0">
                <a:cs typeface="+mj-cs"/>
              </a:rPr>
              <a:t>وجدت عدة ازهار متفتحة في وقت واحد في العنقود الزهري الواحد، فان ذلك يعتبر دليلا قويا على انها غير عاقدة. </a:t>
            </a:r>
            <a:endParaRPr lang="en-US" dirty="0">
              <a:cs typeface="+mj-cs"/>
            </a:endParaRPr>
          </a:p>
          <a:p>
            <a:pPr marL="0" indent="0" algn="r" rtl="1">
              <a:buNone/>
            </a:pP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0497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200" b="1" dirty="0"/>
              <a:t>*فسلجة العقد في الثمار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 smtClean="0">
                <a:cs typeface="+mj-cs"/>
              </a:rPr>
              <a:t>في </a:t>
            </a:r>
            <a:r>
              <a:rPr lang="ar-IQ" dirty="0">
                <a:cs typeface="+mj-cs"/>
              </a:rPr>
              <a:t>الحالات الاعتيادية التي يحدث فيها </a:t>
            </a:r>
            <a:r>
              <a:rPr lang="ar-IQ" dirty="0" smtClean="0">
                <a:cs typeface="+mj-cs"/>
              </a:rPr>
              <a:t>العقد،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لاتوجد عادة سوى زهرتين متفتحتين فقط في آن </a:t>
            </a:r>
            <a:r>
              <a:rPr lang="ar-IQ" dirty="0" smtClean="0">
                <a:cs typeface="+mj-cs"/>
              </a:rPr>
              <a:t>واحد،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يليهما في العنقود براعم زهرية لم تتفتح </a:t>
            </a:r>
            <a:r>
              <a:rPr lang="ar-IQ" dirty="0" smtClean="0">
                <a:cs typeface="+mj-cs"/>
              </a:rPr>
              <a:t>بعد،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وقد تسبقها ثمار عاقدة تتدرج بالزيادة في الحجم كلما اتجهنا نحو قاعدة العنقود،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 smtClean="0">
                <a:cs typeface="+mj-cs"/>
              </a:rPr>
              <a:t>ويتأثر </a:t>
            </a:r>
            <a:r>
              <a:rPr lang="ar-IQ" dirty="0">
                <a:cs typeface="+mj-cs"/>
              </a:rPr>
              <a:t>عقد الطماطة بالعوامل التالية : </a:t>
            </a:r>
            <a:endParaRPr lang="en-US" dirty="0">
              <a:cs typeface="+mj-cs"/>
            </a:endParaRPr>
          </a:p>
          <a:p>
            <a:pPr marL="0" indent="0" algn="just" rtl="1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080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*فسلجة العقد في الثمار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just" rtl="1">
              <a:lnSpc>
                <a:spcPct val="170000"/>
              </a:lnSpc>
              <a:buNone/>
            </a:pPr>
            <a:r>
              <a:rPr lang="en-US" sz="4200" b="1" dirty="0">
                <a:cs typeface="+mj-cs"/>
              </a:rPr>
              <a:t>1</a:t>
            </a:r>
            <a:r>
              <a:rPr lang="ar-IQ" sz="4200" b="1" dirty="0">
                <a:cs typeface="+mj-cs"/>
              </a:rPr>
              <a:t>- التوازن الغذائي في النبات </a:t>
            </a:r>
            <a:endParaRPr lang="en-US" sz="4200" dirty="0">
              <a:cs typeface="+mj-cs"/>
            </a:endParaRP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sz="4200" dirty="0" smtClean="0">
                <a:cs typeface="+mj-cs"/>
              </a:rPr>
              <a:t>يرتبط </a:t>
            </a:r>
            <a:r>
              <a:rPr lang="ar-IQ" sz="4200" dirty="0">
                <a:cs typeface="+mj-cs"/>
              </a:rPr>
              <a:t>عقد </a:t>
            </a:r>
            <a:r>
              <a:rPr lang="ar-IQ" sz="4200" dirty="0" smtClean="0">
                <a:cs typeface="+mj-cs"/>
              </a:rPr>
              <a:t>الثمار، 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sz="4200" dirty="0" smtClean="0">
                <a:cs typeface="+mj-cs"/>
              </a:rPr>
              <a:t>بالنمو </a:t>
            </a:r>
            <a:r>
              <a:rPr lang="ar-IQ" sz="4200" dirty="0">
                <a:cs typeface="+mj-cs"/>
              </a:rPr>
              <a:t>الخضري </a:t>
            </a:r>
            <a:r>
              <a:rPr lang="ar-IQ" sz="4200" dirty="0" smtClean="0">
                <a:cs typeface="+mj-cs"/>
              </a:rPr>
              <a:t>المعتدل، 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sz="4200" dirty="0" smtClean="0">
                <a:cs typeface="+mj-cs"/>
              </a:rPr>
              <a:t>مع </a:t>
            </a:r>
            <a:r>
              <a:rPr lang="ar-IQ" sz="4200" dirty="0">
                <a:cs typeface="+mj-cs"/>
              </a:rPr>
              <a:t>توفر توازن بين محتوى النبات من النتروجين والكربوهيدرات، </a:t>
            </a:r>
            <a:endParaRPr lang="ar-IQ" sz="4200" dirty="0" smtClean="0">
              <a:cs typeface="+mj-cs"/>
            </a:endParaRP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sz="4200" dirty="0" smtClean="0">
                <a:cs typeface="+mj-cs"/>
              </a:rPr>
              <a:t>وعندما </a:t>
            </a:r>
            <a:r>
              <a:rPr lang="ar-IQ" sz="4200" dirty="0">
                <a:cs typeface="+mj-cs"/>
              </a:rPr>
              <a:t>تكون الظروف مناسبة للنمو الخضري </a:t>
            </a:r>
            <a:r>
              <a:rPr lang="ar-IQ" sz="4200" dirty="0" smtClean="0">
                <a:cs typeface="+mj-cs"/>
              </a:rPr>
              <a:t>السريع، </a:t>
            </a:r>
            <a:r>
              <a:rPr lang="ar-IQ" sz="4200" dirty="0">
                <a:cs typeface="+mj-cs"/>
              </a:rPr>
              <a:t>تستهلك المواد الكربوهيدراتية في نباء انسجة </a:t>
            </a:r>
            <a:r>
              <a:rPr lang="ar-IQ" sz="4200" dirty="0" smtClean="0">
                <a:cs typeface="+mj-cs"/>
              </a:rPr>
              <a:t>جديدة، </a:t>
            </a:r>
            <a:r>
              <a:rPr lang="ar-IQ" sz="4200" dirty="0">
                <a:cs typeface="+mj-cs"/>
              </a:rPr>
              <a:t>وفي التنفس، </a:t>
            </a:r>
            <a:endParaRPr lang="ar-IQ" sz="4200" dirty="0" smtClean="0">
              <a:cs typeface="+mj-cs"/>
            </a:endParaRP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sz="4200" dirty="0" smtClean="0">
                <a:cs typeface="+mj-cs"/>
              </a:rPr>
              <a:t>وبذلك </a:t>
            </a:r>
            <a:r>
              <a:rPr lang="ar-IQ" sz="4200" dirty="0">
                <a:cs typeface="+mj-cs"/>
              </a:rPr>
              <a:t>يبقى تركيزها منخفضا في النبات ولا تعقد الثمار بالرغم من تكوين الازهار </a:t>
            </a:r>
            <a:r>
              <a:rPr lang="ar-IQ" sz="4200" dirty="0" smtClean="0">
                <a:cs typeface="+mj-cs"/>
              </a:rPr>
              <a:t>بوفرة،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sz="4200" dirty="0" smtClean="0">
                <a:cs typeface="+mj-cs"/>
              </a:rPr>
              <a:t>ويتوقف </a:t>
            </a:r>
            <a:r>
              <a:rPr lang="ar-IQ" sz="4200" dirty="0">
                <a:cs typeface="+mj-cs"/>
              </a:rPr>
              <a:t>عقد الثمار </a:t>
            </a:r>
            <a:r>
              <a:rPr lang="ar-IQ" sz="4200" dirty="0" smtClean="0">
                <a:cs typeface="+mj-cs"/>
              </a:rPr>
              <a:t>على،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sz="4200" dirty="0" smtClean="0">
                <a:cs typeface="+mj-cs"/>
              </a:rPr>
              <a:t> </a:t>
            </a:r>
            <a:r>
              <a:rPr lang="ar-IQ" sz="4200" dirty="0">
                <a:cs typeface="+mj-cs"/>
              </a:rPr>
              <a:t>تراكم كميات من المواد الكربوهيدراتية تزيد عن حاجة النمو </a:t>
            </a:r>
            <a:r>
              <a:rPr lang="ar-IQ" sz="4200" dirty="0" smtClean="0">
                <a:cs typeface="+mj-cs"/>
              </a:rPr>
              <a:t>الخضري،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sz="4200" dirty="0" smtClean="0">
                <a:cs typeface="+mj-cs"/>
              </a:rPr>
              <a:t> مع </a:t>
            </a:r>
            <a:r>
              <a:rPr lang="ar-IQ" sz="4200" dirty="0">
                <a:cs typeface="+mj-cs"/>
              </a:rPr>
              <a:t>اعتدال محتوى النبات من النتروجين .</a:t>
            </a:r>
            <a:endParaRPr lang="en-US" sz="4200" dirty="0">
              <a:cs typeface="+mj-cs"/>
            </a:endParaRPr>
          </a:p>
          <a:p>
            <a:pPr marL="0" indent="0" algn="just" rtl="1">
              <a:lnSpc>
                <a:spcPct val="160000"/>
              </a:lnSpc>
              <a:buNone/>
            </a:pP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9740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*فسلجة العقد في الثمار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 rtl="1">
              <a:lnSpc>
                <a:spcPct val="170000"/>
              </a:lnSpc>
              <a:buNone/>
            </a:pPr>
            <a:r>
              <a:rPr lang="en-US" b="1" dirty="0">
                <a:cs typeface="+mj-cs"/>
              </a:rPr>
              <a:t>2</a:t>
            </a:r>
            <a:r>
              <a:rPr lang="ar-IQ" b="1" dirty="0">
                <a:cs typeface="+mj-cs"/>
              </a:rPr>
              <a:t>- التوازن المائي في النبات </a:t>
            </a:r>
            <a:endParaRPr lang="en-US" dirty="0">
              <a:cs typeface="+mj-cs"/>
            </a:endParaRP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تتساقط </a:t>
            </a:r>
            <a:r>
              <a:rPr lang="ar-IQ" dirty="0">
                <a:cs typeface="+mj-cs"/>
              </a:rPr>
              <a:t>ازهار الطماطة بكثرة بدون ان </a:t>
            </a:r>
            <a:r>
              <a:rPr lang="ar-IQ" dirty="0" smtClean="0">
                <a:cs typeface="+mj-cs"/>
              </a:rPr>
              <a:t>تعقد، اذا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تعرضت </a:t>
            </a:r>
            <a:r>
              <a:rPr lang="ar-IQ" dirty="0">
                <a:cs typeface="+mj-cs"/>
              </a:rPr>
              <a:t>لرياح حارة </a:t>
            </a:r>
            <a:r>
              <a:rPr lang="ar-IQ" dirty="0" smtClean="0">
                <a:cs typeface="+mj-cs"/>
              </a:rPr>
              <a:t>جافة،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مع انخفاض الرطوبة </a:t>
            </a:r>
            <a:r>
              <a:rPr lang="ar-IQ" dirty="0" smtClean="0">
                <a:cs typeface="+mj-cs"/>
              </a:rPr>
              <a:t>النسبية،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ونقص الرطوبة </a:t>
            </a:r>
            <a:r>
              <a:rPr lang="ar-IQ" dirty="0" smtClean="0">
                <a:cs typeface="+mj-cs"/>
              </a:rPr>
              <a:t>الارضية،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وتلون بتلات الازهار بلون اصفر </a:t>
            </a:r>
            <a:r>
              <a:rPr lang="ar-IQ" dirty="0" smtClean="0">
                <a:cs typeface="+mj-cs"/>
              </a:rPr>
              <a:t>شاحب،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وسقوط الازهار بدون عقد.</a:t>
            </a:r>
            <a:endParaRPr lang="en-US" dirty="0">
              <a:cs typeface="+mj-cs"/>
            </a:endParaRPr>
          </a:p>
          <a:p>
            <a:pPr marL="0" indent="0" algn="just" rtl="1">
              <a:lnSpc>
                <a:spcPct val="150000"/>
              </a:lnSpc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4101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*فسلجة العقد في الثمار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 rtl="1">
              <a:lnSpc>
                <a:spcPct val="170000"/>
              </a:lnSpc>
              <a:buNone/>
            </a:pPr>
            <a:r>
              <a:rPr lang="en-US" b="1" dirty="0">
                <a:cs typeface="+mj-cs"/>
              </a:rPr>
              <a:t>3</a:t>
            </a:r>
            <a:r>
              <a:rPr lang="ar-IQ" b="1" dirty="0">
                <a:cs typeface="+mj-cs"/>
              </a:rPr>
              <a:t>- الحرارة المخفضة  </a:t>
            </a:r>
            <a:endParaRPr lang="en-US" dirty="0">
              <a:cs typeface="+mj-cs"/>
            </a:endParaRP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لا </a:t>
            </a:r>
            <a:r>
              <a:rPr lang="ar-IQ" dirty="0">
                <a:cs typeface="+mj-cs"/>
              </a:rPr>
              <a:t>يحدث العقد اذا ارتفعت الحرارة ليلا عن </a:t>
            </a:r>
            <a:r>
              <a:rPr lang="en-US" dirty="0">
                <a:cs typeface="+mj-cs"/>
              </a:rPr>
              <a:t>13</a:t>
            </a:r>
            <a:r>
              <a:rPr lang="ar-IQ" dirty="0" smtClean="0">
                <a:cs typeface="+mj-cs"/>
              </a:rPr>
              <a:t>م◦، 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وتبقى </a:t>
            </a:r>
            <a:r>
              <a:rPr lang="ar-IQ" dirty="0">
                <a:cs typeface="+mj-cs"/>
              </a:rPr>
              <a:t>النباتات غير مثمرة تحت هذه الظروف </a:t>
            </a:r>
            <a:r>
              <a:rPr lang="ar-IQ" dirty="0" smtClean="0">
                <a:cs typeface="+mj-cs"/>
              </a:rPr>
              <a:t>حتى،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ترتفع درجة الحرارة ليلا الى المجال المناسب </a:t>
            </a:r>
            <a:r>
              <a:rPr lang="ar-IQ" dirty="0" smtClean="0">
                <a:cs typeface="+mj-cs"/>
              </a:rPr>
              <a:t>للعقد وهو،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en-US" dirty="0">
                <a:cs typeface="+mj-cs"/>
              </a:rPr>
              <a:t>16</a:t>
            </a:r>
            <a:r>
              <a:rPr lang="ar-IQ" dirty="0">
                <a:cs typeface="+mj-cs"/>
              </a:rPr>
              <a:t>- </a:t>
            </a:r>
            <a:r>
              <a:rPr lang="en-US" dirty="0" smtClean="0">
                <a:cs typeface="+mj-cs"/>
              </a:rPr>
              <a:t>19</a:t>
            </a:r>
            <a:r>
              <a:rPr lang="ar-IQ" dirty="0" smtClean="0">
                <a:cs typeface="+mj-cs"/>
              </a:rPr>
              <a:t>م</a:t>
            </a:r>
            <a:r>
              <a:rPr lang="ar-IQ" dirty="0">
                <a:cs typeface="+mj-cs"/>
              </a:rPr>
              <a:t>◦</a:t>
            </a: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ليلا مع </a:t>
            </a:r>
            <a:r>
              <a:rPr lang="en-US" dirty="0">
                <a:cs typeface="+mj-cs"/>
              </a:rPr>
              <a:t>20</a:t>
            </a:r>
            <a:r>
              <a:rPr lang="ar-IQ" dirty="0">
                <a:cs typeface="+mj-cs"/>
              </a:rPr>
              <a:t> – </a:t>
            </a:r>
            <a:r>
              <a:rPr lang="en-US" dirty="0" smtClean="0">
                <a:cs typeface="+mj-cs"/>
              </a:rPr>
              <a:t>22</a:t>
            </a:r>
            <a:r>
              <a:rPr lang="ar-IQ" dirty="0" smtClean="0">
                <a:cs typeface="+mj-cs"/>
              </a:rPr>
              <a:t>م</a:t>
            </a:r>
            <a:r>
              <a:rPr lang="ar-IQ" dirty="0">
                <a:cs typeface="+mj-cs"/>
              </a:rPr>
              <a:t>◦ </a:t>
            </a:r>
            <a:r>
              <a:rPr lang="ar-IQ" dirty="0" smtClean="0">
                <a:cs typeface="+mj-cs"/>
              </a:rPr>
              <a:t>نهارا</a:t>
            </a:r>
            <a:r>
              <a:rPr lang="ar-IQ" dirty="0">
                <a:cs typeface="+mj-cs"/>
              </a:rPr>
              <a:t>،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علما </a:t>
            </a:r>
            <a:r>
              <a:rPr lang="ar-IQ" dirty="0">
                <a:cs typeface="+mj-cs"/>
              </a:rPr>
              <a:t>بان العقد يكون اغلبه بكريا </a:t>
            </a:r>
            <a:r>
              <a:rPr lang="ar-IQ" dirty="0" smtClean="0">
                <a:cs typeface="+mj-cs"/>
              </a:rPr>
              <a:t>وقليلا عندما،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تتراوح درجة حرارة </a:t>
            </a:r>
            <a:r>
              <a:rPr lang="ar-IQ" dirty="0" smtClean="0">
                <a:cs typeface="+mj-cs"/>
              </a:rPr>
              <a:t>الليل </a:t>
            </a:r>
            <a:r>
              <a:rPr lang="en-US" dirty="0">
                <a:cs typeface="+mj-cs"/>
              </a:rPr>
              <a:t>14</a:t>
            </a:r>
            <a:r>
              <a:rPr lang="ar-IQ" dirty="0">
                <a:cs typeface="+mj-cs"/>
              </a:rPr>
              <a:t>- </a:t>
            </a:r>
            <a:r>
              <a:rPr lang="en-US" dirty="0">
                <a:cs typeface="+mj-cs"/>
              </a:rPr>
              <a:t>16</a:t>
            </a:r>
            <a:r>
              <a:rPr lang="ar-IQ" dirty="0">
                <a:cs typeface="+mj-cs"/>
              </a:rPr>
              <a:t>م◦. </a:t>
            </a:r>
            <a:endParaRPr lang="en-US" dirty="0">
              <a:cs typeface="+mj-cs"/>
            </a:endParaRPr>
          </a:p>
          <a:p>
            <a:pPr algn="just" rtl="1">
              <a:lnSpc>
                <a:spcPct val="160000"/>
              </a:lnSpc>
              <a:buFontTx/>
              <a:buChar char="-"/>
            </a:pPr>
            <a:endParaRPr lang="ar-IQ" dirty="0" smtClean="0">
              <a:cs typeface="+mj-cs"/>
            </a:endParaRPr>
          </a:p>
          <a:p>
            <a:pPr algn="just" rtl="1">
              <a:lnSpc>
                <a:spcPct val="160000"/>
              </a:lnSpc>
              <a:buFontTx/>
              <a:buChar char="-"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877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*فسلجة العقد في الثمار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 rtl="1">
              <a:lnSpc>
                <a:spcPct val="160000"/>
              </a:lnSpc>
              <a:buNone/>
            </a:pPr>
            <a:r>
              <a:rPr lang="en-US" b="1" dirty="0">
                <a:cs typeface="+mj-cs"/>
              </a:rPr>
              <a:t>3</a:t>
            </a:r>
            <a:r>
              <a:rPr lang="ar-IQ" b="1" dirty="0">
                <a:cs typeface="+mj-cs"/>
              </a:rPr>
              <a:t>- الحرارة المخفضة 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 smtClean="0">
                <a:cs typeface="+mj-cs"/>
              </a:rPr>
              <a:t>يرجع </a:t>
            </a:r>
            <a:r>
              <a:rPr lang="ar-IQ" dirty="0">
                <a:cs typeface="+mj-cs"/>
              </a:rPr>
              <a:t>التاثير السيء لانخفاض درجة حرارة الليل على الثمار الى،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 smtClean="0">
                <a:cs typeface="+mj-cs"/>
              </a:rPr>
              <a:t>تسببها </a:t>
            </a:r>
            <a:r>
              <a:rPr lang="ar-IQ" dirty="0">
                <a:cs typeface="+mj-cs"/>
              </a:rPr>
              <a:t>بضعف انتاج حبوب </a:t>
            </a:r>
            <a:r>
              <a:rPr lang="ar-IQ" dirty="0" smtClean="0">
                <a:cs typeface="+mj-cs"/>
              </a:rPr>
              <a:t>اللقاح،</a:t>
            </a:r>
          </a:p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وضعف حيوية حبوب اللقاح </a:t>
            </a:r>
            <a:r>
              <a:rPr lang="ar-IQ" dirty="0" smtClean="0">
                <a:cs typeface="+mj-cs"/>
              </a:rPr>
              <a:t>المنتجة،</a:t>
            </a:r>
          </a:p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بالاضافة الى تأخر </a:t>
            </a:r>
            <a:r>
              <a:rPr lang="ar-IQ" dirty="0" smtClean="0">
                <a:cs typeface="+mj-cs"/>
              </a:rPr>
              <a:t>انباتها،</a:t>
            </a:r>
          </a:p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ونقص سرعة نمو الانابيب اللقاحية.</a:t>
            </a:r>
            <a:endParaRPr lang="en-US" dirty="0">
              <a:cs typeface="+mj-cs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071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IQ" b="1" dirty="0"/>
              <a:t>*</a:t>
            </a:r>
            <a:r>
              <a:rPr lang="ar-IQ" sz="3200" b="1" dirty="0"/>
              <a:t>فسلجة العقد في الثمار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en-US" b="1" dirty="0">
                <a:cs typeface="+mj-cs"/>
              </a:rPr>
              <a:t>4</a:t>
            </a:r>
            <a:r>
              <a:rPr lang="ar-IQ" b="1" dirty="0">
                <a:cs typeface="+mj-cs"/>
              </a:rPr>
              <a:t>- الحرارة المرتفعة  </a:t>
            </a:r>
            <a:endParaRPr lang="en-US" dirty="0">
              <a:cs typeface="+mj-cs"/>
            </a:endParaRP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 smtClean="0">
                <a:cs typeface="+mj-cs"/>
              </a:rPr>
              <a:t>يقل </a:t>
            </a:r>
            <a:r>
              <a:rPr lang="ar-IQ" dirty="0">
                <a:cs typeface="+mj-cs"/>
              </a:rPr>
              <a:t>عقد ثمار الطماطة في الجو </a:t>
            </a:r>
            <a:r>
              <a:rPr lang="ar-IQ" dirty="0" smtClean="0">
                <a:cs typeface="+mj-cs"/>
              </a:rPr>
              <a:t>الحار، </a:t>
            </a:r>
            <a:r>
              <a:rPr lang="ar-IQ" dirty="0">
                <a:cs typeface="+mj-cs"/>
              </a:rPr>
              <a:t>سواء كان ذلك في الليل او </a:t>
            </a:r>
            <a:r>
              <a:rPr lang="ar-IQ" dirty="0" smtClean="0">
                <a:cs typeface="+mj-cs"/>
              </a:rPr>
              <a:t>النهار، </a:t>
            </a:r>
            <a:r>
              <a:rPr lang="ar-IQ" dirty="0">
                <a:cs typeface="+mj-cs"/>
              </a:rPr>
              <a:t>ويحدث ذلك </a:t>
            </a:r>
            <a:r>
              <a:rPr lang="ar-IQ" dirty="0" smtClean="0">
                <a:cs typeface="+mj-cs"/>
              </a:rPr>
              <a:t>عند،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ارتفاع درجة الحرارة ليلا عن </a:t>
            </a:r>
            <a:r>
              <a:rPr lang="en-US" dirty="0" smtClean="0">
                <a:cs typeface="+mj-cs"/>
              </a:rPr>
              <a:t>21</a:t>
            </a:r>
            <a:r>
              <a:rPr lang="ar-IQ" dirty="0" smtClean="0">
                <a:cs typeface="+mj-cs"/>
              </a:rPr>
              <a:t>م◦ </a:t>
            </a:r>
            <a:r>
              <a:rPr lang="ar-IQ" dirty="0">
                <a:cs typeface="+mj-cs"/>
              </a:rPr>
              <a:t>او نهارا عن </a:t>
            </a:r>
            <a:r>
              <a:rPr lang="en-US" dirty="0" smtClean="0">
                <a:cs typeface="+mj-cs"/>
              </a:rPr>
              <a:t>32</a:t>
            </a:r>
            <a:r>
              <a:rPr lang="ar-IQ" dirty="0">
                <a:cs typeface="+mj-cs"/>
              </a:rPr>
              <a:t> م◦</a:t>
            </a:r>
            <a:r>
              <a:rPr lang="ar-IQ" dirty="0" smtClean="0">
                <a:cs typeface="+mj-cs"/>
              </a:rPr>
              <a:t>,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 smtClean="0">
                <a:cs typeface="+mj-cs"/>
              </a:rPr>
              <a:t>وتضر </a:t>
            </a:r>
            <a:r>
              <a:rPr lang="ar-IQ" dirty="0">
                <a:cs typeface="+mj-cs"/>
              </a:rPr>
              <a:t>الحرارة المرتفعة بعقد الثمار كثيرا عند ارتفاعها ليلا عن </a:t>
            </a:r>
            <a:r>
              <a:rPr lang="en-US" dirty="0">
                <a:cs typeface="+mj-cs"/>
              </a:rPr>
              <a:t>23</a:t>
            </a:r>
            <a:r>
              <a:rPr lang="ar-IQ" dirty="0">
                <a:cs typeface="+mj-cs"/>
              </a:rPr>
              <a:t>- </a:t>
            </a:r>
            <a:r>
              <a:rPr lang="en-US" dirty="0" smtClean="0">
                <a:cs typeface="+mj-cs"/>
              </a:rPr>
              <a:t>26</a:t>
            </a:r>
            <a:r>
              <a:rPr lang="ar-IQ" dirty="0">
                <a:cs typeface="+mj-cs"/>
              </a:rPr>
              <a:t> م◦</a:t>
            </a: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وعن </a:t>
            </a:r>
            <a:r>
              <a:rPr lang="en-US" dirty="0" smtClean="0">
                <a:cs typeface="+mj-cs"/>
              </a:rPr>
              <a:t>38</a:t>
            </a:r>
            <a:r>
              <a:rPr lang="ar-IQ" dirty="0">
                <a:cs typeface="+mj-cs"/>
              </a:rPr>
              <a:t> م◦ </a:t>
            </a:r>
            <a:r>
              <a:rPr lang="ar-IQ" dirty="0" smtClean="0">
                <a:cs typeface="+mj-cs"/>
              </a:rPr>
              <a:t>نهارا</a:t>
            </a:r>
            <a:r>
              <a:rPr lang="ar-IQ" dirty="0">
                <a:cs typeface="+mj-cs"/>
              </a:rPr>
              <a:t>,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 smtClean="0">
                <a:cs typeface="+mj-cs"/>
              </a:rPr>
              <a:t>ويكون </a:t>
            </a:r>
            <a:r>
              <a:rPr lang="ar-IQ" dirty="0">
                <a:cs typeface="+mj-cs"/>
              </a:rPr>
              <a:t>ذلك من خلال تاثيرها على العمليات الفسيولوجية التالية: </a:t>
            </a:r>
            <a:endParaRPr lang="en-US" dirty="0">
              <a:cs typeface="+mj-cs"/>
            </a:endParaRPr>
          </a:p>
          <a:p>
            <a:pPr marL="0" indent="0" algn="just" rtl="1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993510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*فسلجة العقد في الثمار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r" rtl="1">
              <a:buNone/>
            </a:pPr>
            <a:r>
              <a:rPr lang="en-US" b="1" dirty="0">
                <a:cs typeface="+mj-cs"/>
              </a:rPr>
              <a:t>4</a:t>
            </a:r>
            <a:r>
              <a:rPr lang="ar-IQ" b="1" dirty="0">
                <a:cs typeface="+mj-cs"/>
              </a:rPr>
              <a:t>- الحرارة المرتفعة  </a:t>
            </a:r>
            <a:endParaRPr lang="ar-IQ" b="1" dirty="0" smtClean="0">
              <a:cs typeface="+mj-cs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en-US" dirty="0" smtClean="0"/>
              <a:t>1</a:t>
            </a:r>
            <a:r>
              <a:rPr lang="ar-IQ" dirty="0" smtClean="0"/>
              <a:t>- </a:t>
            </a:r>
            <a:r>
              <a:rPr lang="ar-IQ" dirty="0"/>
              <a:t>نقص مستوى المواد الكاربوهيدراتية في النبات وعدم انتقالها بكفاءة.</a:t>
            </a:r>
            <a:endParaRPr lang="en-US" dirty="0"/>
          </a:p>
          <a:p>
            <a:pPr marL="357188" indent="-357188" algn="just" rtl="1">
              <a:lnSpc>
                <a:spcPct val="150000"/>
              </a:lnSpc>
              <a:buNone/>
            </a:pPr>
            <a:r>
              <a:rPr lang="en-US" dirty="0" smtClean="0"/>
              <a:t>2</a:t>
            </a:r>
            <a:r>
              <a:rPr lang="ar-IQ" dirty="0"/>
              <a:t>- قلة انتاج حبوب </a:t>
            </a:r>
            <a:r>
              <a:rPr lang="ar-IQ" dirty="0" smtClean="0"/>
              <a:t>اللقاح، </a:t>
            </a:r>
            <a:r>
              <a:rPr lang="ar-IQ" dirty="0"/>
              <a:t>واختلال </a:t>
            </a:r>
            <a:r>
              <a:rPr lang="ar-IQ" dirty="0" smtClean="0"/>
              <a:t>تكوينها، </a:t>
            </a:r>
            <a:r>
              <a:rPr lang="ar-IQ" dirty="0"/>
              <a:t>وضعف </a:t>
            </a:r>
            <a:r>
              <a:rPr lang="ar-IQ" dirty="0" smtClean="0"/>
              <a:t>حيويتها، وانباتها، </a:t>
            </a:r>
            <a:r>
              <a:rPr lang="ar-IQ" dirty="0"/>
              <a:t>وقدرتها على </a:t>
            </a:r>
            <a:r>
              <a:rPr lang="ar-IQ" dirty="0" smtClean="0"/>
              <a:t>الاخصاب.</a:t>
            </a:r>
            <a:endParaRPr lang="en-US" dirty="0"/>
          </a:p>
          <a:p>
            <a:pPr marL="357188" indent="-357188" algn="just" rtl="1">
              <a:lnSpc>
                <a:spcPct val="150000"/>
              </a:lnSpc>
              <a:buNone/>
            </a:pPr>
            <a:r>
              <a:rPr lang="ar-IQ" dirty="0"/>
              <a:t> </a:t>
            </a:r>
            <a:r>
              <a:rPr lang="en-US" dirty="0"/>
              <a:t>3</a:t>
            </a:r>
            <a:r>
              <a:rPr lang="ar-IQ" dirty="0"/>
              <a:t>- بروز الميسم من المخروط </a:t>
            </a:r>
            <a:r>
              <a:rPr lang="ar-IQ" dirty="0" smtClean="0"/>
              <a:t>السداتي، وجفافه، </a:t>
            </a:r>
            <a:r>
              <a:rPr lang="ar-IQ" dirty="0"/>
              <a:t>وتلونه باللون </a:t>
            </a:r>
            <a:r>
              <a:rPr lang="ar-IQ" dirty="0" smtClean="0"/>
              <a:t>البني، </a:t>
            </a:r>
            <a:r>
              <a:rPr lang="ar-IQ" dirty="0"/>
              <a:t>وضعف </a:t>
            </a:r>
            <a:r>
              <a:rPr lang="ar-IQ" dirty="0" smtClean="0"/>
              <a:t>قابليته على </a:t>
            </a:r>
            <a:r>
              <a:rPr lang="ar-IQ" dirty="0"/>
              <a:t>استقبال حبوب اللقاح، وتعد من اهم </a:t>
            </a:r>
            <a:r>
              <a:rPr lang="ar-IQ" dirty="0" smtClean="0"/>
              <a:t>العوامل </a:t>
            </a:r>
            <a:r>
              <a:rPr lang="ar-IQ" dirty="0"/>
              <a:t>المؤثرة في نسبة العقد في الطماطة.</a:t>
            </a:r>
            <a:endParaRPr lang="en-US" dirty="0"/>
          </a:p>
          <a:p>
            <a:pPr marL="0" indent="0" algn="just" rtl="1">
              <a:lnSpc>
                <a:spcPct val="150000"/>
              </a:lnSpc>
              <a:buNone/>
            </a:pPr>
            <a:endParaRPr lang="en-US" dirty="0">
              <a:cs typeface="+mj-cs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35653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en-US" sz="3200" b="1" dirty="0"/>
              <a:t>* </a:t>
            </a:r>
            <a:r>
              <a:rPr lang="ar-IQ" sz="3200" b="1" dirty="0" smtClean="0"/>
              <a:t>تعريف بالمحصول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 smtClean="0">
                <a:cs typeface="+mj-cs"/>
              </a:rPr>
              <a:t>تستخدم </a:t>
            </a:r>
            <a:r>
              <a:rPr lang="ar-IQ" dirty="0">
                <a:cs typeface="+mj-cs"/>
              </a:rPr>
              <a:t>الطماطة في </a:t>
            </a:r>
            <a:r>
              <a:rPr lang="ar-IQ" dirty="0" smtClean="0">
                <a:cs typeface="+mj-cs"/>
              </a:rPr>
              <a:t>الطهي، وتستعمل </a:t>
            </a:r>
            <a:r>
              <a:rPr lang="ar-IQ" dirty="0">
                <a:cs typeface="+mj-cs"/>
              </a:rPr>
              <a:t>الثمار الخضراء الصغيرة في التخليل وتدخل في صناعة المعجون والكجب وغيرها من الصناعات الاخرى</a:t>
            </a:r>
            <a:r>
              <a:rPr lang="ar-IQ" dirty="0" smtClean="0">
                <a:cs typeface="+mj-cs"/>
              </a:rPr>
              <a:t>،</a:t>
            </a:r>
          </a:p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موطنها الاصلي امريكا </a:t>
            </a:r>
            <a:r>
              <a:rPr lang="ar-IQ" dirty="0" smtClean="0">
                <a:cs typeface="+mj-cs"/>
              </a:rPr>
              <a:t>الجنوبية،</a:t>
            </a:r>
          </a:p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دخلت الى العراق عن طريق حلب في اوائل القرن التاسع عشر. </a:t>
            </a:r>
          </a:p>
        </p:txBody>
      </p:sp>
    </p:spTree>
    <p:extLst>
      <p:ext uri="{BB962C8B-B14F-4D97-AF65-F5344CB8AC3E}">
        <p14:creationId xmlns:p14="http://schemas.microsoft.com/office/powerpoint/2010/main" val="54459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*فسلجة العقد في الثمار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 rtl="1">
              <a:buNone/>
            </a:pPr>
            <a:r>
              <a:rPr lang="en-US" b="1" dirty="0"/>
              <a:t>4</a:t>
            </a:r>
            <a:r>
              <a:rPr lang="ar-IQ" b="1" dirty="0"/>
              <a:t>- الحرارة </a:t>
            </a:r>
            <a:r>
              <a:rPr lang="ar-IQ" b="1" dirty="0" smtClean="0"/>
              <a:t>المرتفعة</a:t>
            </a:r>
          </a:p>
          <a:p>
            <a:pPr marL="357188" indent="-357188" algn="just" rtl="1">
              <a:lnSpc>
                <a:spcPct val="150000"/>
              </a:lnSpc>
              <a:buNone/>
            </a:pPr>
            <a:r>
              <a:rPr lang="en-US" dirty="0">
                <a:cs typeface="+mj-cs"/>
              </a:rPr>
              <a:t>4</a:t>
            </a:r>
            <a:r>
              <a:rPr lang="ar-IQ" dirty="0">
                <a:cs typeface="+mj-cs"/>
              </a:rPr>
              <a:t>- ارتفاع نسبة الحامض الاميني البرولين في الاوراق على حساب نسبته في المتوك.</a:t>
            </a:r>
            <a:endParaRPr lang="en-US" dirty="0">
              <a:cs typeface="+mj-cs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IQ" dirty="0">
                <a:cs typeface="+mj-cs"/>
              </a:rPr>
              <a:t> </a:t>
            </a:r>
            <a:r>
              <a:rPr lang="en-US" dirty="0">
                <a:cs typeface="+mj-cs"/>
              </a:rPr>
              <a:t>5</a:t>
            </a:r>
            <a:r>
              <a:rPr lang="ar-IQ" dirty="0">
                <a:cs typeface="+mj-cs"/>
              </a:rPr>
              <a:t>- عدم انشقاق المتوك وتوقف انتشار حبوب اللقاح منها.</a:t>
            </a:r>
            <a:endParaRPr lang="en-US" dirty="0">
              <a:cs typeface="+mj-cs"/>
            </a:endParaRPr>
          </a:p>
          <a:p>
            <a:pPr marL="442913" indent="-442913" algn="just" rtl="1">
              <a:lnSpc>
                <a:spcPct val="150000"/>
              </a:lnSpc>
              <a:buNone/>
            </a:pPr>
            <a:r>
              <a:rPr lang="ar-IQ" dirty="0">
                <a:cs typeface="+mj-cs"/>
              </a:rPr>
              <a:t> </a:t>
            </a:r>
            <a:r>
              <a:rPr lang="en-US" dirty="0">
                <a:cs typeface="+mj-cs"/>
              </a:rPr>
              <a:t>6</a:t>
            </a:r>
            <a:r>
              <a:rPr lang="ar-IQ" dirty="0">
                <a:cs typeface="+mj-cs"/>
              </a:rPr>
              <a:t>- نقص مستوى الجبرلينات والاوكسينات خاصة في البراعم الزهرية والثمار الحديثة العقد. </a:t>
            </a:r>
            <a:endParaRPr lang="en-US" dirty="0">
              <a:cs typeface="+mj-cs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en-US" dirty="0">
                <a:cs typeface="+mj-cs"/>
              </a:rPr>
              <a:t>7 </a:t>
            </a:r>
            <a:r>
              <a:rPr lang="ar-IQ" dirty="0">
                <a:cs typeface="+mj-cs"/>
              </a:rPr>
              <a:t>- فشل الجنين في اكمال نموه مع اندثار وتدهور الاندوسبيرم.</a:t>
            </a:r>
            <a:endParaRPr lang="en-US" dirty="0">
              <a:cs typeface="+mj-cs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IQ" b="1" dirty="0" smtClean="0">
                <a:cs typeface="+mj-cs"/>
              </a:rPr>
              <a:t>  </a:t>
            </a:r>
            <a:endParaRPr lang="ar-IQ" b="1" dirty="0">
              <a:cs typeface="+mj-cs"/>
            </a:endParaRPr>
          </a:p>
          <a:p>
            <a:pPr algn="r" rtl="1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526567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*فسلجة العقد في الثمار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 rtl="1">
              <a:lnSpc>
                <a:spcPct val="170000"/>
              </a:lnSpc>
              <a:buNone/>
            </a:pPr>
            <a:r>
              <a:rPr lang="en-US" b="1" dirty="0">
                <a:cs typeface="+mj-cs"/>
              </a:rPr>
              <a:t>4</a:t>
            </a:r>
            <a:r>
              <a:rPr lang="ar-IQ" b="1" dirty="0">
                <a:cs typeface="+mj-cs"/>
              </a:rPr>
              <a:t>- الحرارة المرتفعة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تتكون </a:t>
            </a:r>
            <a:r>
              <a:rPr lang="ar-IQ" dirty="0">
                <a:cs typeface="+mj-cs"/>
              </a:rPr>
              <a:t>الاسدية في زهرة الطماطة من خيوط قصيرة ومتوك طويلة تلتصق ببعضها وتشكل مخروطا سداتيا يحيط بقلم وميسم الزهرة,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ويكون </a:t>
            </a:r>
            <a:r>
              <a:rPr lang="ar-IQ" dirty="0">
                <a:cs typeface="+mj-cs"/>
              </a:rPr>
              <a:t>الميسم في وضع قريب من الطرف العلوي للمخروط </a:t>
            </a:r>
            <a:r>
              <a:rPr lang="ar-IQ" dirty="0" smtClean="0">
                <a:cs typeface="+mj-cs"/>
              </a:rPr>
              <a:t>السداتي،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او في مستوى منخفض </a:t>
            </a:r>
            <a:r>
              <a:rPr lang="ar-IQ" dirty="0" smtClean="0">
                <a:cs typeface="+mj-cs"/>
              </a:rPr>
              <a:t>منه،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وقد يبرز احيانا من المخروط </a:t>
            </a:r>
            <a:r>
              <a:rPr lang="ar-IQ" dirty="0" smtClean="0">
                <a:cs typeface="+mj-cs"/>
              </a:rPr>
              <a:t>السداتي،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ويطلق على هذه الظاهرة </a:t>
            </a:r>
            <a:r>
              <a:rPr lang="en-US" dirty="0">
                <a:cs typeface="+mj-cs"/>
              </a:rPr>
              <a:t>Stigma Exertion</a:t>
            </a:r>
            <a:r>
              <a:rPr lang="ar-IQ" dirty="0">
                <a:cs typeface="+mj-cs"/>
              </a:rPr>
              <a:t> التي يؤدي حدوثها بشدة الى سوء العقد بدرجة كبيرة في الاصناف التجارية،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ويتوقف </a:t>
            </a:r>
            <a:r>
              <a:rPr lang="ar-IQ" dirty="0">
                <a:cs typeface="+mj-cs"/>
              </a:rPr>
              <a:t>حدوث هذه الظاهرة على العوامل التالية: </a:t>
            </a:r>
          </a:p>
        </p:txBody>
      </p:sp>
    </p:spTree>
    <p:extLst>
      <p:ext uri="{BB962C8B-B14F-4D97-AF65-F5344CB8AC3E}">
        <p14:creationId xmlns:p14="http://schemas.microsoft.com/office/powerpoint/2010/main" val="1426930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*فسلجة العقد في الثمار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en-US" b="1" dirty="0">
                <a:cs typeface="+mj-cs"/>
              </a:rPr>
              <a:t>4</a:t>
            </a:r>
            <a:r>
              <a:rPr lang="ar-IQ" b="1" dirty="0">
                <a:cs typeface="+mj-cs"/>
              </a:rPr>
              <a:t>- الحرارة </a:t>
            </a:r>
            <a:r>
              <a:rPr lang="ar-IQ" b="1" dirty="0" smtClean="0">
                <a:cs typeface="+mj-cs"/>
              </a:rPr>
              <a:t>المرتفعة</a:t>
            </a:r>
          </a:p>
          <a:p>
            <a:pPr marL="442913" indent="-442913" algn="just" rtl="1">
              <a:lnSpc>
                <a:spcPct val="150000"/>
              </a:lnSpc>
              <a:buNone/>
            </a:pPr>
            <a:r>
              <a:rPr lang="en-US" dirty="0">
                <a:cs typeface="+mj-cs"/>
              </a:rPr>
              <a:t>1</a:t>
            </a:r>
            <a:r>
              <a:rPr lang="ar-IQ" dirty="0">
                <a:cs typeface="+mj-cs"/>
              </a:rPr>
              <a:t>- الحرارة المرتفعة والرياح الجافة التي تعد من اهم العوامل البيئية المسببة لظاهرة بروز الميسم.</a:t>
            </a:r>
            <a:endParaRPr lang="en-US" dirty="0">
              <a:cs typeface="+mj-cs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IQ" dirty="0">
                <a:cs typeface="+mj-cs"/>
              </a:rPr>
              <a:t> </a:t>
            </a:r>
            <a:r>
              <a:rPr lang="en-US" dirty="0">
                <a:cs typeface="+mj-cs"/>
              </a:rPr>
              <a:t>2</a:t>
            </a:r>
            <a:r>
              <a:rPr lang="ar-IQ" dirty="0">
                <a:cs typeface="+mj-cs"/>
              </a:rPr>
              <a:t>- نقص الرطوبة الارضية.</a:t>
            </a:r>
            <a:endParaRPr lang="en-US" dirty="0">
              <a:cs typeface="+mj-cs"/>
            </a:endParaRPr>
          </a:p>
          <a:p>
            <a:pPr marL="0" indent="0" algn="just" rtl="1">
              <a:buNone/>
            </a:pPr>
            <a:endParaRPr lang="ar-IQ" b="1" dirty="0">
              <a:cs typeface="+mj-cs"/>
            </a:endParaRPr>
          </a:p>
          <a:p>
            <a:pPr marL="0" indent="0" algn="just" rtl="1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4047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200" b="1" dirty="0"/>
              <a:t>*فسلجة العقد في الثمار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 rtl="1">
              <a:lnSpc>
                <a:spcPct val="160000"/>
              </a:lnSpc>
              <a:buNone/>
            </a:pPr>
            <a:r>
              <a:rPr lang="en-US" b="1" dirty="0">
                <a:cs typeface="+mj-cs"/>
              </a:rPr>
              <a:t>4</a:t>
            </a:r>
            <a:r>
              <a:rPr lang="ar-IQ" b="1" dirty="0">
                <a:cs typeface="+mj-cs"/>
              </a:rPr>
              <a:t>- الحرارة المرتفعة</a:t>
            </a:r>
          </a:p>
          <a:p>
            <a:pPr marL="357188" indent="-357188" algn="just" rtl="1">
              <a:lnSpc>
                <a:spcPct val="160000"/>
              </a:lnSpc>
              <a:buNone/>
            </a:pPr>
            <a:r>
              <a:rPr lang="en-US" dirty="0" smtClean="0">
                <a:cs typeface="+mj-cs"/>
              </a:rPr>
              <a:t>3</a:t>
            </a:r>
            <a:r>
              <a:rPr lang="ar-IQ" dirty="0" smtClean="0">
                <a:cs typeface="+mj-cs"/>
              </a:rPr>
              <a:t>- </a:t>
            </a:r>
            <a:r>
              <a:rPr lang="ar-IQ" dirty="0">
                <a:cs typeface="+mj-cs"/>
              </a:rPr>
              <a:t>نقص مستوى المواد الكربوهيدراتية في النبات وهو </a:t>
            </a:r>
            <a:r>
              <a:rPr lang="ar-IQ" dirty="0" smtClean="0">
                <a:cs typeface="+mj-cs"/>
              </a:rPr>
              <a:t>امر </a:t>
            </a:r>
            <a:r>
              <a:rPr lang="ar-IQ" dirty="0">
                <a:cs typeface="+mj-cs"/>
              </a:rPr>
              <a:t>يحدث نتيجة لأحد العاملين:</a:t>
            </a:r>
            <a:endParaRPr lang="en-US" dirty="0">
              <a:cs typeface="+mj-cs"/>
            </a:endParaRPr>
          </a:p>
          <a:p>
            <a:pPr marL="714375" indent="-714375" algn="just" rtl="1">
              <a:lnSpc>
                <a:spcPct val="160000"/>
              </a:lnSpc>
              <a:buNone/>
            </a:pPr>
            <a:r>
              <a:rPr lang="ar-IQ" dirty="0" smtClean="0">
                <a:cs typeface="+mj-cs"/>
              </a:rPr>
              <a:t>     أ- </a:t>
            </a:r>
            <a:r>
              <a:rPr lang="ar-IQ" dirty="0">
                <a:cs typeface="+mj-cs"/>
              </a:rPr>
              <a:t>انخفاض شدة الاضاءة وقصر الفترة </a:t>
            </a:r>
            <a:r>
              <a:rPr lang="ar-IQ" dirty="0" smtClean="0">
                <a:cs typeface="+mj-cs"/>
              </a:rPr>
              <a:t>الضوئية، </a:t>
            </a:r>
            <a:r>
              <a:rPr lang="ar-IQ" dirty="0">
                <a:cs typeface="+mj-cs"/>
              </a:rPr>
              <a:t>ويحدث ذلك في الزراعة المحمية في المناطق الباردة </a:t>
            </a:r>
            <a:r>
              <a:rPr lang="ar-IQ" dirty="0" smtClean="0">
                <a:cs typeface="+mj-cs"/>
              </a:rPr>
              <a:t>شتاءا، </a:t>
            </a:r>
            <a:r>
              <a:rPr lang="ar-IQ" dirty="0">
                <a:cs typeface="+mj-cs"/>
              </a:rPr>
              <a:t>ويعتبر هذا العامل السبب الرئيس لسوء العقد تحت هذه الظروف.</a:t>
            </a:r>
            <a:endParaRPr lang="en-US" dirty="0">
              <a:cs typeface="+mj-cs"/>
            </a:endParaRPr>
          </a:p>
          <a:p>
            <a:pPr marL="0" indent="0" algn="just" rtl="1">
              <a:lnSpc>
                <a:spcPct val="160000"/>
              </a:lnSpc>
              <a:buNone/>
            </a:pPr>
            <a:r>
              <a:rPr lang="ar-IQ" dirty="0" smtClean="0">
                <a:cs typeface="+mj-cs"/>
              </a:rPr>
              <a:t>     ب- </a:t>
            </a:r>
            <a:r>
              <a:rPr lang="ar-IQ" dirty="0">
                <a:cs typeface="+mj-cs"/>
              </a:rPr>
              <a:t>زيادة التسميد النتروجيني</a:t>
            </a:r>
            <a:endParaRPr lang="en-US" dirty="0">
              <a:cs typeface="+mj-cs"/>
            </a:endParaRPr>
          </a:p>
          <a:p>
            <a:pPr marL="0" indent="0">
              <a:buNone/>
            </a:pPr>
            <a:r>
              <a:rPr lang="ar-IQ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926279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*فسلجة العقد في الثمار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en-US" b="1" dirty="0">
                <a:cs typeface="+mj-cs"/>
              </a:rPr>
              <a:t>4</a:t>
            </a:r>
            <a:r>
              <a:rPr lang="ar-IQ" b="1" dirty="0">
                <a:cs typeface="+mj-cs"/>
              </a:rPr>
              <a:t>- الحرارة المرتفعة</a:t>
            </a:r>
          </a:p>
          <a:p>
            <a:pPr marL="542925" indent="-542925" algn="just" rtl="1">
              <a:lnSpc>
                <a:spcPct val="150000"/>
              </a:lnSpc>
              <a:buNone/>
            </a:pPr>
            <a:r>
              <a:rPr lang="en-US" dirty="0">
                <a:cs typeface="+mj-cs"/>
              </a:rPr>
              <a:t> 4</a:t>
            </a:r>
            <a:r>
              <a:rPr lang="ar-IQ" dirty="0">
                <a:cs typeface="+mj-cs"/>
              </a:rPr>
              <a:t>- المعاملة </a:t>
            </a:r>
            <a:r>
              <a:rPr lang="ar-IQ" dirty="0" smtClean="0">
                <a:cs typeface="+mj-cs"/>
              </a:rPr>
              <a:t>بالجبرلين، إذ </a:t>
            </a:r>
            <a:r>
              <a:rPr lang="ar-IQ" dirty="0">
                <a:cs typeface="+mj-cs"/>
              </a:rPr>
              <a:t>تؤدي المعاملة قبل تفتح الازهار بنحو </a:t>
            </a:r>
            <a:r>
              <a:rPr lang="en-US" dirty="0">
                <a:cs typeface="+mj-cs"/>
              </a:rPr>
              <a:t>4</a:t>
            </a:r>
            <a:r>
              <a:rPr lang="ar-IQ" dirty="0">
                <a:cs typeface="+mj-cs"/>
              </a:rPr>
              <a:t> – </a:t>
            </a:r>
            <a:r>
              <a:rPr lang="en-US" dirty="0">
                <a:cs typeface="+mj-cs"/>
              </a:rPr>
              <a:t>6</a:t>
            </a:r>
            <a:r>
              <a:rPr lang="ar-IQ" dirty="0">
                <a:cs typeface="+mj-cs"/>
              </a:rPr>
              <a:t> أيام الى استطالة القلم  وبروز الميسم.</a:t>
            </a:r>
          </a:p>
        </p:txBody>
      </p:sp>
    </p:spTree>
    <p:extLst>
      <p:ext uri="{BB962C8B-B14F-4D97-AF65-F5344CB8AC3E}">
        <p14:creationId xmlns:p14="http://schemas.microsoft.com/office/powerpoint/2010/main" val="2928494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en-US" sz="3200" b="1" dirty="0"/>
              <a:t>* </a:t>
            </a:r>
            <a:r>
              <a:rPr lang="ar-IQ" sz="3200" b="1" dirty="0"/>
              <a:t>تعريف بالمحصول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1463" indent="-271463" algn="just" rtl="1">
              <a:lnSpc>
                <a:spcPct val="170000"/>
              </a:lnSpc>
              <a:buNone/>
            </a:pPr>
            <a:r>
              <a:rPr lang="ar-IQ" dirty="0" smtClean="0">
                <a:cs typeface="+mj-cs"/>
              </a:rPr>
              <a:t>- يميز </a:t>
            </a:r>
            <a:r>
              <a:rPr lang="ar-IQ" dirty="0">
                <a:cs typeface="+mj-cs"/>
              </a:rPr>
              <a:t>علماء التصنيف نوعين من الطماطة هما </a:t>
            </a:r>
            <a:r>
              <a:rPr lang="en-US" i="1" dirty="0" err="1">
                <a:cs typeface="+mj-cs"/>
              </a:rPr>
              <a:t>esculentum</a:t>
            </a:r>
            <a:r>
              <a:rPr lang="en-US" dirty="0">
                <a:cs typeface="+mj-cs"/>
              </a:rPr>
              <a:t> </a:t>
            </a:r>
            <a:r>
              <a:rPr lang="ar-IQ" dirty="0">
                <a:cs typeface="+mj-cs"/>
              </a:rPr>
              <a:t> و </a:t>
            </a:r>
            <a:r>
              <a:rPr lang="en-US" i="1" dirty="0" err="1">
                <a:cs typeface="+mj-cs"/>
              </a:rPr>
              <a:t>pimpinellifolium</a:t>
            </a:r>
            <a:r>
              <a:rPr lang="ar-IQ" dirty="0">
                <a:cs typeface="+mj-cs"/>
              </a:rPr>
              <a:t> ويتبع الى النوع الاول خمسة اصناف نباتية هي:</a:t>
            </a:r>
            <a:endParaRPr lang="en-US" dirty="0">
              <a:cs typeface="+mj-cs"/>
            </a:endParaRPr>
          </a:p>
          <a:p>
            <a:pPr marL="0" indent="0" algn="just" rtl="1">
              <a:lnSpc>
                <a:spcPct val="170000"/>
              </a:lnSpc>
              <a:buNone/>
            </a:pPr>
            <a:r>
              <a:rPr lang="ar-IQ" dirty="0">
                <a:cs typeface="+mj-cs"/>
              </a:rPr>
              <a:t> </a:t>
            </a:r>
            <a:r>
              <a:rPr lang="en-US" dirty="0">
                <a:cs typeface="+mj-cs"/>
              </a:rPr>
              <a:t>1</a:t>
            </a:r>
            <a:r>
              <a:rPr lang="ar-IQ" dirty="0">
                <a:cs typeface="+mj-cs"/>
              </a:rPr>
              <a:t>- الطماطة العادية </a:t>
            </a:r>
            <a:r>
              <a:rPr lang="en-US" dirty="0">
                <a:cs typeface="+mj-cs"/>
              </a:rPr>
              <a:t>commune</a:t>
            </a:r>
          </a:p>
          <a:p>
            <a:pPr marL="0" indent="0" algn="just" rtl="1">
              <a:lnSpc>
                <a:spcPct val="170000"/>
              </a:lnSpc>
              <a:buNone/>
            </a:pPr>
            <a:r>
              <a:rPr lang="ar-IQ" dirty="0">
                <a:cs typeface="+mj-cs"/>
              </a:rPr>
              <a:t> </a:t>
            </a:r>
            <a:r>
              <a:rPr lang="en-US" dirty="0">
                <a:cs typeface="+mj-cs"/>
              </a:rPr>
              <a:t>2</a:t>
            </a:r>
            <a:r>
              <a:rPr lang="ar-IQ" dirty="0">
                <a:cs typeface="+mj-cs"/>
              </a:rPr>
              <a:t>- الطماطة ذات الاوراق الكبيرة </a:t>
            </a:r>
            <a:r>
              <a:rPr lang="en-US" dirty="0" err="1">
                <a:cs typeface="+mj-cs"/>
              </a:rPr>
              <a:t>grandiflorum</a:t>
            </a:r>
            <a:r>
              <a:rPr lang="en-US" dirty="0">
                <a:cs typeface="+mj-cs"/>
              </a:rPr>
              <a:t> </a:t>
            </a:r>
          </a:p>
          <a:p>
            <a:pPr marL="0" indent="0" algn="just" rtl="1">
              <a:lnSpc>
                <a:spcPct val="170000"/>
              </a:lnSpc>
              <a:buNone/>
            </a:pPr>
            <a:r>
              <a:rPr lang="en-US" dirty="0">
                <a:cs typeface="+mj-cs"/>
              </a:rPr>
              <a:t>3</a:t>
            </a:r>
            <a:r>
              <a:rPr lang="ar-IQ" dirty="0">
                <a:cs typeface="+mj-cs"/>
              </a:rPr>
              <a:t>- الطماطة القائمة النمو </a:t>
            </a:r>
            <a:r>
              <a:rPr lang="en-US" dirty="0" err="1">
                <a:cs typeface="+mj-cs"/>
              </a:rPr>
              <a:t>validum</a:t>
            </a:r>
            <a:r>
              <a:rPr lang="en-US" dirty="0">
                <a:cs typeface="+mj-cs"/>
              </a:rPr>
              <a:t> </a:t>
            </a:r>
          </a:p>
          <a:p>
            <a:pPr marL="0" indent="0" algn="just" rtl="1">
              <a:lnSpc>
                <a:spcPct val="170000"/>
              </a:lnSpc>
              <a:buNone/>
            </a:pPr>
            <a:r>
              <a:rPr lang="en-US" dirty="0">
                <a:cs typeface="+mj-cs"/>
              </a:rPr>
              <a:t>4</a:t>
            </a:r>
            <a:r>
              <a:rPr lang="ar-IQ" dirty="0">
                <a:cs typeface="+mj-cs"/>
              </a:rPr>
              <a:t>- الطماطة الكرزية الشكل </a:t>
            </a:r>
            <a:r>
              <a:rPr lang="en-US" dirty="0" err="1">
                <a:cs typeface="+mj-cs"/>
              </a:rPr>
              <a:t>ceraiforme</a:t>
            </a:r>
            <a:r>
              <a:rPr lang="en-US" dirty="0">
                <a:cs typeface="+mj-cs"/>
              </a:rPr>
              <a:t> </a:t>
            </a:r>
          </a:p>
          <a:p>
            <a:pPr marL="0" indent="0" algn="just" rtl="1">
              <a:lnSpc>
                <a:spcPct val="170000"/>
              </a:lnSpc>
              <a:buNone/>
            </a:pPr>
            <a:r>
              <a:rPr lang="en-US" dirty="0">
                <a:cs typeface="+mj-cs"/>
              </a:rPr>
              <a:t>5</a:t>
            </a:r>
            <a:r>
              <a:rPr lang="ar-IQ" dirty="0">
                <a:cs typeface="+mj-cs"/>
              </a:rPr>
              <a:t>- الطماطة الكمثرية الشكل </a:t>
            </a:r>
            <a:r>
              <a:rPr lang="en-US" dirty="0" err="1">
                <a:cs typeface="+mj-cs"/>
              </a:rPr>
              <a:t>pyriforme</a:t>
            </a:r>
            <a:r>
              <a:rPr lang="ar-IQ" dirty="0">
                <a:cs typeface="+mj-cs"/>
              </a:rPr>
              <a:t>  </a:t>
            </a:r>
            <a:r>
              <a:rPr lang="ar-IQ" dirty="0" smtClean="0">
                <a:cs typeface="+mj-cs"/>
              </a:rPr>
              <a:t>.................. يتبع</a:t>
            </a:r>
            <a:endParaRPr lang="en-US" dirty="0">
              <a:cs typeface="+mj-cs"/>
            </a:endParaRPr>
          </a:p>
          <a:p>
            <a:pPr marL="0" indent="0" algn="just" rtl="1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153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sz="3600" b="1" dirty="0" smtClean="0"/>
              <a:t/>
            </a:r>
            <a:br>
              <a:rPr lang="ar-IQ" sz="3600" b="1" dirty="0" smtClean="0"/>
            </a:br>
            <a:r>
              <a:rPr lang="ar-IQ" sz="3600" b="1" dirty="0" smtClean="0"/>
              <a:t/>
            </a:r>
            <a:br>
              <a:rPr lang="ar-IQ" sz="3600" b="1" dirty="0" smtClean="0"/>
            </a:br>
            <a:r>
              <a:rPr lang="ar-IQ" sz="3600" b="1" dirty="0" smtClean="0"/>
              <a:t>*</a:t>
            </a:r>
            <a:r>
              <a:rPr lang="ar-IQ" sz="3600" b="1" dirty="0"/>
              <a:t>المناخ الملائم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b="1" dirty="0" smtClean="0">
                <a:cs typeface="+mj-cs"/>
              </a:rPr>
              <a:t>درجة الحرارة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الطماطة </a:t>
            </a:r>
            <a:r>
              <a:rPr lang="ar-IQ" dirty="0">
                <a:cs typeface="+mj-cs"/>
              </a:rPr>
              <a:t>من المحاصيل الصيفية التي تتطلب </a:t>
            </a:r>
            <a:r>
              <a:rPr lang="en-US" dirty="0">
                <a:cs typeface="+mj-cs"/>
              </a:rPr>
              <a:t>3</a:t>
            </a:r>
            <a:r>
              <a:rPr lang="ar-IQ" dirty="0">
                <a:cs typeface="+mj-cs"/>
              </a:rPr>
              <a:t> – </a:t>
            </a:r>
            <a:r>
              <a:rPr lang="en-US" dirty="0">
                <a:cs typeface="+mj-cs"/>
              </a:rPr>
              <a:t>4</a:t>
            </a:r>
            <a:r>
              <a:rPr lang="ar-IQ" dirty="0">
                <a:cs typeface="+mj-cs"/>
              </a:rPr>
              <a:t> شهور من زراعة البذرة للحصول على اول ثمرة </a:t>
            </a:r>
            <a:r>
              <a:rPr lang="ar-IQ" dirty="0" smtClean="0">
                <a:cs typeface="+mj-cs"/>
              </a:rPr>
              <a:t>ناضجة،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تنمو جيدا في الجو الصحو الجاف،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والنبات </a:t>
            </a:r>
            <a:r>
              <a:rPr lang="ar-IQ" dirty="0">
                <a:cs typeface="+mj-cs"/>
              </a:rPr>
              <a:t>الصغير منها يكون اكثر حساسية للبرودة ولايتحمل </a:t>
            </a:r>
            <a:r>
              <a:rPr lang="ar-IQ" dirty="0" smtClean="0">
                <a:cs typeface="+mj-cs"/>
              </a:rPr>
              <a:t>الصقيع،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لذلك </a:t>
            </a:r>
            <a:r>
              <a:rPr lang="ar-IQ" dirty="0">
                <a:cs typeface="+mj-cs"/>
              </a:rPr>
              <a:t>ينصح بتربية الشتلات في اماكن دافئة او داخل البيوت </a:t>
            </a:r>
            <a:r>
              <a:rPr lang="ar-IQ" dirty="0" smtClean="0">
                <a:cs typeface="+mj-cs"/>
              </a:rPr>
              <a:t>الزجاجية،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ولاتنقل </a:t>
            </a:r>
            <a:r>
              <a:rPr lang="ar-IQ" dirty="0">
                <a:cs typeface="+mj-cs"/>
              </a:rPr>
              <a:t>الى الارض الدائمة الا بعد اجراء عملية الاقلمة </a:t>
            </a:r>
            <a:r>
              <a:rPr lang="en-US" dirty="0">
                <a:cs typeface="+mj-cs"/>
              </a:rPr>
              <a:t>Hardening</a:t>
            </a:r>
            <a:r>
              <a:rPr lang="ar-IQ" dirty="0">
                <a:cs typeface="+mj-cs"/>
              </a:rPr>
              <a:t> </a:t>
            </a:r>
            <a:r>
              <a:rPr lang="ar-IQ" dirty="0" smtClean="0">
                <a:cs typeface="+mj-cs"/>
              </a:rPr>
              <a:t>عليها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وبعد </a:t>
            </a:r>
            <a:r>
              <a:rPr lang="ar-IQ" dirty="0">
                <a:cs typeface="+mj-cs"/>
              </a:rPr>
              <a:t>زوال خطر الانجماد.</a:t>
            </a:r>
            <a:endParaRPr lang="en-US" dirty="0">
              <a:cs typeface="+mj-cs"/>
            </a:endParaRPr>
          </a:p>
          <a:p>
            <a:pPr algn="just" rtl="1"/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452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*المناخ الملائم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b="1" dirty="0">
                <a:cs typeface="+mj-cs"/>
              </a:rPr>
              <a:t>درجة </a:t>
            </a:r>
            <a:r>
              <a:rPr lang="ar-IQ" b="1" dirty="0" smtClean="0">
                <a:cs typeface="+mj-cs"/>
              </a:rPr>
              <a:t>الحرارة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>
                <a:cs typeface="+mj-cs"/>
              </a:rPr>
              <a:t> يتراوح المجال الحراري الملائم للطماطة من </a:t>
            </a:r>
            <a:r>
              <a:rPr lang="en-US" dirty="0">
                <a:cs typeface="+mj-cs"/>
              </a:rPr>
              <a:t>18</a:t>
            </a:r>
            <a:r>
              <a:rPr lang="ar-IQ" dirty="0">
                <a:cs typeface="+mj-cs"/>
              </a:rPr>
              <a:t> – </a:t>
            </a:r>
            <a:r>
              <a:rPr lang="en-US" dirty="0">
                <a:cs typeface="+mj-cs"/>
              </a:rPr>
              <a:t>29</a:t>
            </a:r>
            <a:r>
              <a:rPr lang="ar-IQ" dirty="0">
                <a:cs typeface="+mj-cs"/>
              </a:rPr>
              <a:t>م◦ ويزداد معدل النمو بارتفاع درجة الحرارة من </a:t>
            </a:r>
            <a:r>
              <a:rPr lang="en-US" dirty="0">
                <a:cs typeface="+mj-cs"/>
              </a:rPr>
              <a:t>10</a:t>
            </a:r>
            <a:r>
              <a:rPr lang="ar-IQ" dirty="0">
                <a:cs typeface="+mj-cs"/>
              </a:rPr>
              <a:t> الى </a:t>
            </a:r>
            <a:r>
              <a:rPr lang="en-US" dirty="0">
                <a:cs typeface="+mj-cs"/>
              </a:rPr>
              <a:t>31</a:t>
            </a:r>
            <a:r>
              <a:rPr lang="ar-IQ" dirty="0">
                <a:cs typeface="+mj-cs"/>
              </a:rPr>
              <a:t>م◦،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ويتوقف </a:t>
            </a:r>
            <a:r>
              <a:rPr lang="ar-IQ" dirty="0">
                <a:cs typeface="+mj-cs"/>
              </a:rPr>
              <a:t>نمو النبات اذا ارتفعت درجة الحرارة عن </a:t>
            </a:r>
            <a:r>
              <a:rPr lang="en-US" dirty="0">
                <a:cs typeface="+mj-cs"/>
              </a:rPr>
              <a:t>34</a:t>
            </a:r>
            <a:r>
              <a:rPr lang="ar-IQ" dirty="0">
                <a:cs typeface="+mj-cs"/>
              </a:rPr>
              <a:t>م</a:t>
            </a:r>
            <a:r>
              <a:rPr lang="ar-IQ" dirty="0" smtClean="0">
                <a:cs typeface="+mj-cs"/>
              </a:rPr>
              <a:t>◦،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ويؤدي تعرض النباتات لدرجة اعلى من ذلك لفترة طويلة الى جعل الاوراق صغيرة وباهتة اللون والسيقان رهيفة </a:t>
            </a:r>
            <a:r>
              <a:rPr lang="ar-IQ" dirty="0" smtClean="0">
                <a:cs typeface="+mj-cs"/>
              </a:rPr>
              <a:t>وضعيفة،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وعلى عكس ذلك تكون الاوراق عريضة ولونها اخضر داكن والسيقان سميكة في درجات الحرارة المنخفضة نسبيا التي تتراوح من </a:t>
            </a:r>
            <a:r>
              <a:rPr lang="en-US" dirty="0">
                <a:cs typeface="+mj-cs"/>
              </a:rPr>
              <a:t>12</a:t>
            </a:r>
            <a:r>
              <a:rPr lang="ar-IQ" dirty="0">
                <a:cs typeface="+mj-cs"/>
              </a:rPr>
              <a:t> – </a:t>
            </a:r>
            <a:r>
              <a:rPr lang="en-US" dirty="0">
                <a:cs typeface="+mj-cs"/>
              </a:rPr>
              <a:t>15</a:t>
            </a:r>
            <a:r>
              <a:rPr lang="ar-IQ" dirty="0">
                <a:cs typeface="+mj-cs"/>
              </a:rPr>
              <a:t>م◦. </a:t>
            </a:r>
            <a:endParaRPr lang="en-US" dirty="0">
              <a:cs typeface="+mj-cs"/>
            </a:endParaRPr>
          </a:p>
          <a:p>
            <a:pPr algn="just" rtl="1">
              <a:buFontTx/>
              <a:buChar char="-"/>
            </a:pPr>
            <a:endParaRPr lang="ar-IQ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4428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*المناخ الملائم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b="1" dirty="0" smtClean="0">
                <a:cs typeface="+mj-cs"/>
              </a:rPr>
              <a:t>درجة الحرارة</a:t>
            </a:r>
          </a:p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>
                <a:cs typeface="+mj-cs"/>
              </a:rPr>
              <a:t>يؤدي التفاوت الحراري بين الانخفاض والارتفاع يوميا الى تحسين نمو وانتاج النبات،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 smtClean="0">
                <a:cs typeface="+mj-cs"/>
              </a:rPr>
              <a:t>وربما </a:t>
            </a:r>
            <a:r>
              <a:rPr lang="ar-IQ" dirty="0">
                <a:cs typeface="+mj-cs"/>
              </a:rPr>
              <a:t>يرجع ذلك الى تأثير درجة الحرارة المنخفضة ليلا في تقليل كمية الغذاء المفقود بالتنفس اثناء الليل،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 smtClean="0">
                <a:cs typeface="+mj-cs"/>
              </a:rPr>
              <a:t>وتتجمد </a:t>
            </a:r>
            <a:r>
              <a:rPr lang="ar-IQ" dirty="0">
                <a:cs typeface="+mj-cs"/>
              </a:rPr>
              <a:t>النباتات في درجة الصفر المئوي او على درجة اقل منها بقليل، </a:t>
            </a:r>
          </a:p>
        </p:txBody>
      </p:sp>
    </p:spTree>
    <p:extLst>
      <p:ext uri="{BB962C8B-B14F-4D97-AF65-F5344CB8AC3E}">
        <p14:creationId xmlns:p14="http://schemas.microsoft.com/office/powerpoint/2010/main" val="30277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*المناخ الملائم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b="1" dirty="0" smtClean="0">
                <a:cs typeface="+mj-cs"/>
              </a:rPr>
              <a:t>درجة الحرارة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>
                <a:cs typeface="+mj-cs"/>
              </a:rPr>
              <a:t>ويؤدي تعريضها لدرجات حرارة منخفضة تتراوح من </a:t>
            </a:r>
            <a:r>
              <a:rPr lang="en-US" dirty="0">
                <a:cs typeface="+mj-cs"/>
              </a:rPr>
              <a:t>1</a:t>
            </a:r>
            <a:r>
              <a:rPr lang="ar-IQ" dirty="0">
                <a:cs typeface="+mj-cs"/>
              </a:rPr>
              <a:t> – </a:t>
            </a:r>
            <a:r>
              <a:rPr lang="en-US" dirty="0">
                <a:cs typeface="+mj-cs"/>
              </a:rPr>
              <a:t>6</a:t>
            </a:r>
            <a:r>
              <a:rPr lang="ar-IQ" dirty="0">
                <a:cs typeface="+mj-cs"/>
              </a:rPr>
              <a:t>م◦ الى ظهور لون ازرق ضارب الى الحمرة على سيقان واوراق النباتات والى ضعف نموها،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ويرجع </a:t>
            </a:r>
            <a:r>
              <a:rPr lang="ar-IQ" dirty="0">
                <a:cs typeface="+mj-cs"/>
              </a:rPr>
              <a:t>ذلك الى ان الحرارة المنخفضة تؤدي الى ظهور الصبغات المسؤولة عن اللون ويشاهد ذلك في قمم النموات الخضرية للنباتات المتقدمة في النمو بعد تعرضها لعدة ليال باردة،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وهو </a:t>
            </a:r>
            <a:r>
              <a:rPr lang="ar-IQ" dirty="0">
                <a:cs typeface="+mj-cs"/>
              </a:rPr>
              <a:t>يشابه اعراض نقص امتصاص عنصر الفسفور في درجات الحرارة المنخفضة الذي يؤدي الى ظهور نفس اللون المذكور على البادرات والنباتات الصغيرة،</a:t>
            </a:r>
            <a:endParaRPr lang="ar-IQ" b="1" dirty="0">
              <a:cs typeface="+mj-cs"/>
            </a:endParaRPr>
          </a:p>
          <a:p>
            <a:pPr marL="0" indent="0" algn="just" rtl="1">
              <a:buNone/>
            </a:pP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1551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2535</Words>
  <Application>Microsoft Office PowerPoint</Application>
  <PresentationFormat>On-screen Show (4:3)</PresentationFormat>
  <Paragraphs>258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PowerPoint Presentation</vt:lpstr>
      <vt:lpstr> العائلة الباذنجانية Solanaceae Night Shade Family  </vt:lpstr>
      <vt:lpstr>تعريف بالمحصول*</vt:lpstr>
      <vt:lpstr>* تعريف بالمحصول</vt:lpstr>
      <vt:lpstr>* تعريف بالمحصول</vt:lpstr>
      <vt:lpstr>  *المناخ الملائم  </vt:lpstr>
      <vt:lpstr>*المناخ الملائم</vt:lpstr>
      <vt:lpstr>*المناخ الملائم</vt:lpstr>
      <vt:lpstr>*المناخ الملائم</vt:lpstr>
      <vt:lpstr>*المناخ الملائم</vt:lpstr>
      <vt:lpstr>*المناخ الملائم</vt:lpstr>
      <vt:lpstr>*المناخ الملائم</vt:lpstr>
      <vt:lpstr>*المناخ الملائم</vt:lpstr>
      <vt:lpstr>*المناخ الملائم</vt:lpstr>
      <vt:lpstr>*المناخ الملائم</vt:lpstr>
      <vt:lpstr>*المناخ الملائم</vt:lpstr>
      <vt:lpstr>*المناخ الملائم</vt:lpstr>
      <vt:lpstr>*المناخ الملائم</vt:lpstr>
      <vt:lpstr>*المناخ الملائم</vt:lpstr>
      <vt:lpstr>*المناخ الملائم</vt:lpstr>
      <vt:lpstr>*المناخ الملائم</vt:lpstr>
      <vt:lpstr>*فسلجة الازهار في الطماطة  </vt:lpstr>
      <vt:lpstr>*فسلجة الازهار في الطماطة  </vt:lpstr>
      <vt:lpstr>*فسلجة الازهار في الطماطة  </vt:lpstr>
      <vt:lpstr>*فسلجة الازهار في الطماطة  </vt:lpstr>
      <vt:lpstr>*فسلجة الازهار في الطماطة  </vt:lpstr>
      <vt:lpstr>*فسلجة الازهار في الطماطة  </vt:lpstr>
      <vt:lpstr>*فسلجة الازهار في الطماطة  </vt:lpstr>
      <vt:lpstr>*فسلجة الازهار في الطماطة  </vt:lpstr>
      <vt:lpstr>*فسلجة الازهار في الطماطة  </vt:lpstr>
      <vt:lpstr>*فسلجة الازهار في الطماطة  </vt:lpstr>
      <vt:lpstr> *فسلجة العقد في الثمار  </vt:lpstr>
      <vt:lpstr>*فسلجة العقد في الثمار</vt:lpstr>
      <vt:lpstr>*فسلجة العقد في الثمار</vt:lpstr>
      <vt:lpstr>*فسلجة العقد في الثمار</vt:lpstr>
      <vt:lpstr>*فسلجة العقد في الثمار</vt:lpstr>
      <vt:lpstr>*فسلجة العقد في الثمار</vt:lpstr>
      <vt:lpstr>*فسلجة العقد في الثمار</vt:lpstr>
      <vt:lpstr>*فسلجة العقد في الثمار</vt:lpstr>
      <vt:lpstr>*فسلجة العقد في الثمار</vt:lpstr>
      <vt:lpstr>*فسلجة العقد في الثمار</vt:lpstr>
      <vt:lpstr>*فسلجة العقد في الثمار</vt:lpstr>
      <vt:lpstr>*فسلجة العقد في الثمار</vt:lpstr>
      <vt:lpstr>*فسلجة العقد في الثمار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العائلة الباذنجانية Solanaceae Night Shade Family  </dc:title>
  <dc:creator>Dr.Nawal</dc:creator>
  <cp:lastModifiedBy>ابو نادية</cp:lastModifiedBy>
  <cp:revision>19</cp:revision>
  <dcterms:created xsi:type="dcterms:W3CDTF">2006-08-16T00:00:00Z</dcterms:created>
  <dcterms:modified xsi:type="dcterms:W3CDTF">2012-06-02T21:04:07Z</dcterms:modified>
</cp:coreProperties>
</file>